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handoutMasterIdLst>
    <p:handoutMasterId r:id="rId27"/>
  </p:handoutMasterIdLst>
  <p:sldIdLst>
    <p:sldId id="264" r:id="rId2"/>
    <p:sldId id="268" r:id="rId3"/>
    <p:sldId id="267" r:id="rId4"/>
    <p:sldId id="259" r:id="rId5"/>
    <p:sldId id="285" r:id="rId6"/>
    <p:sldId id="280" r:id="rId7"/>
    <p:sldId id="260" r:id="rId8"/>
    <p:sldId id="269" r:id="rId9"/>
    <p:sldId id="279" r:id="rId10"/>
    <p:sldId id="270" r:id="rId11"/>
    <p:sldId id="271" r:id="rId12"/>
    <p:sldId id="272" r:id="rId13"/>
    <p:sldId id="273" r:id="rId14"/>
    <p:sldId id="281" r:id="rId15"/>
    <p:sldId id="274" r:id="rId16"/>
    <p:sldId id="275" r:id="rId17"/>
    <p:sldId id="266" r:id="rId18"/>
    <p:sldId id="277" r:id="rId19"/>
    <p:sldId id="276" r:id="rId20"/>
    <p:sldId id="278" r:id="rId21"/>
    <p:sldId id="282" r:id="rId22"/>
    <p:sldId id="283" r:id="rId23"/>
    <p:sldId id="284" r:id="rId24"/>
    <p:sldId id="286" r:id="rId25"/>
    <p:sldId id="265" r:id="rId26"/>
  </p:sldIdLst>
  <p:sldSz cx="12192000" cy="6858000"/>
  <p:notesSz cx="6858000" cy="9144000"/>
  <p:embeddedFontLs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Abril Fatface" panose="020B0604020202020204" charset="0"/>
      <p:regular r:id="rId34"/>
    </p:embeddedFont>
    <p:embeddedFont>
      <p:font typeface="Segoe UI" panose="020B0502040204020203" pitchFamily="34" charset="0"/>
      <p:regular r:id="rId35"/>
      <p:bold r:id="rId36"/>
      <p:italic r:id="rId37"/>
      <p:boldItalic r:id="rId38"/>
    </p:embeddedFont>
    <p:embeddedFont>
      <p:font typeface="Calibri Light" panose="020F0302020204030204" pitchFamily="34" charset="0"/>
      <p:regular r:id="rId39"/>
      <p:italic r:id="rId40"/>
    </p:embeddedFont>
  </p:embeddedFont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F1D"/>
    <a:srgbClr val="651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6238" autoAdjust="0"/>
  </p:normalViewPr>
  <p:slideViewPr>
    <p:cSldViewPr snapToGrid="0" snapToObjects="1">
      <p:cViewPr varScale="1">
        <p:scale>
          <a:sx n="118" d="100"/>
          <a:sy n="118" d="100"/>
        </p:scale>
        <p:origin x="254" y="8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ED35B4-2A83-4722-A4B8-D6741F2E7C73}" type="datetimeFigureOut">
              <a:rPr lang="ko-KR" altLang="en-US" smtClean="0"/>
              <a:t>2025-06-14</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4A9D64-5906-4119-9FD8-C3422B3B3113}" type="slidenum">
              <a:rPr lang="ko-KR" altLang="en-US" smtClean="0"/>
              <a:t>‹#›</a:t>
            </a:fld>
            <a:endParaRPr lang="ko-KR" altLang="en-US"/>
          </a:p>
        </p:txBody>
      </p:sp>
    </p:spTree>
    <p:extLst>
      <p:ext uri="{BB962C8B-B14F-4D97-AF65-F5344CB8AC3E}">
        <p14:creationId xmlns:p14="http://schemas.microsoft.com/office/powerpoint/2010/main" val="29743786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338F0036-1871-F94C-BCB2-2E4A91B8EFC3}"/>
              </a:ext>
            </a:extLst>
          </p:cNvPr>
          <p:cNvSpPr>
            <a:spLocks noGrp="1"/>
          </p:cNvSpPr>
          <p:nvPr>
            <p:ph type="pic" sz="quarter" idx="10"/>
          </p:nvPr>
        </p:nvSpPr>
        <p:spPr>
          <a:xfrm>
            <a:off x="0" y="0"/>
            <a:ext cx="12192000" cy="6858000"/>
          </a:xfrm>
        </p:spPr>
        <p:txBody>
          <a:bodyPr/>
          <a:lstStyle/>
          <a:p>
            <a:endParaRPr kumimoji="1" lang="x-none" altLang="en-US"/>
          </a:p>
        </p:txBody>
      </p:sp>
    </p:spTree>
    <p:extLst>
      <p:ext uri="{BB962C8B-B14F-4D97-AF65-F5344CB8AC3E}">
        <p14:creationId xmlns:p14="http://schemas.microsoft.com/office/powerpoint/2010/main" val="193717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3973A845-378F-1D4D-BB76-C67DDFEDFA01}"/>
              </a:ext>
            </a:extLst>
          </p:cNvPr>
          <p:cNvSpPr>
            <a:spLocks noGrp="1"/>
          </p:cNvSpPr>
          <p:nvPr>
            <p:ph type="pic" sz="quarter" idx="10"/>
          </p:nvPr>
        </p:nvSpPr>
        <p:spPr>
          <a:xfrm>
            <a:off x="0" y="0"/>
            <a:ext cx="12192000" cy="4775200"/>
          </a:xfrm>
        </p:spPr>
        <p:txBody>
          <a:bodyPr/>
          <a:lstStyle/>
          <a:p>
            <a:endParaRPr kumimoji="1" lang="x-none" altLang="en-US"/>
          </a:p>
        </p:txBody>
      </p:sp>
    </p:spTree>
    <p:extLst>
      <p:ext uri="{BB962C8B-B14F-4D97-AF65-F5344CB8AC3E}">
        <p14:creationId xmlns:p14="http://schemas.microsoft.com/office/powerpoint/2010/main" val="380791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DE55C332-C71C-AA4A-B075-D42816582B83}"/>
              </a:ext>
            </a:extLst>
          </p:cNvPr>
          <p:cNvSpPr>
            <a:spLocks noGrp="1"/>
          </p:cNvSpPr>
          <p:nvPr>
            <p:ph type="pic" sz="quarter" idx="10"/>
          </p:nvPr>
        </p:nvSpPr>
        <p:spPr>
          <a:xfrm>
            <a:off x="0" y="0"/>
            <a:ext cx="7738533" cy="6858000"/>
          </a:xfrm>
        </p:spPr>
        <p:txBody>
          <a:bodyPr/>
          <a:lstStyle/>
          <a:p>
            <a:endParaRPr kumimoji="1" lang="x-none" altLang="en-US"/>
          </a:p>
        </p:txBody>
      </p:sp>
      <p:sp>
        <p:nvSpPr>
          <p:cNvPr id="4" name="그림 개체 틀 3">
            <a:extLst>
              <a:ext uri="{FF2B5EF4-FFF2-40B4-BE49-F238E27FC236}">
                <a16:creationId xmlns:a16="http://schemas.microsoft.com/office/drawing/2014/main" xmlns="" id="{20F9CF8C-1969-294E-A800-FBEDAB46AA0C}"/>
              </a:ext>
            </a:extLst>
          </p:cNvPr>
          <p:cNvSpPr>
            <a:spLocks noGrp="1"/>
          </p:cNvSpPr>
          <p:nvPr>
            <p:ph type="pic" sz="quarter" idx="11"/>
          </p:nvPr>
        </p:nvSpPr>
        <p:spPr>
          <a:xfrm>
            <a:off x="6565767" y="2256234"/>
            <a:ext cx="2345531" cy="2345531"/>
          </a:xfrm>
          <a:prstGeom prst="ellipse">
            <a:avLst/>
          </a:prstGeom>
        </p:spPr>
        <p:txBody>
          <a:bodyPr/>
          <a:lstStyle/>
          <a:p>
            <a:endParaRPr kumimoji="1" lang="x-none" altLang="en-US"/>
          </a:p>
        </p:txBody>
      </p:sp>
    </p:spTree>
    <p:extLst>
      <p:ext uri="{BB962C8B-B14F-4D97-AF65-F5344CB8AC3E}">
        <p14:creationId xmlns:p14="http://schemas.microsoft.com/office/powerpoint/2010/main" val="219735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0" name="그림 개체 틀 5">
            <a:extLst>
              <a:ext uri="{FF2B5EF4-FFF2-40B4-BE49-F238E27FC236}">
                <a16:creationId xmlns:a16="http://schemas.microsoft.com/office/drawing/2014/main" xmlns="" id="{D4B1FB57-EF69-4842-BC3A-2AD0A72B6CD4}"/>
              </a:ext>
            </a:extLst>
          </p:cNvPr>
          <p:cNvSpPr>
            <a:spLocks noGrp="1"/>
          </p:cNvSpPr>
          <p:nvPr>
            <p:ph type="pic" sz="quarter" idx="14"/>
          </p:nvPr>
        </p:nvSpPr>
        <p:spPr>
          <a:xfrm>
            <a:off x="0" y="5214702"/>
            <a:ext cx="12192000" cy="1643298"/>
          </a:xfrm>
          <a:prstGeom prst="rect">
            <a:avLst/>
          </a:prstGeom>
        </p:spPr>
        <p:txBody>
          <a:bodyPr/>
          <a:lstStyle/>
          <a:p>
            <a:endParaRPr kumimoji="1" lang="x-none" altLang="en-US" dirty="0"/>
          </a:p>
        </p:txBody>
      </p:sp>
      <p:sp>
        <p:nvSpPr>
          <p:cNvPr id="11" name="제목 1">
            <a:extLst>
              <a:ext uri="{FF2B5EF4-FFF2-40B4-BE49-F238E27FC236}">
                <a16:creationId xmlns:a16="http://schemas.microsoft.com/office/drawing/2014/main" xmlns="" id="{7D2329BC-2FCF-3D42-AB24-7954FE737B9E}"/>
              </a:ext>
            </a:extLst>
          </p:cNvPr>
          <p:cNvSpPr>
            <a:spLocks noGrp="1"/>
          </p:cNvSpPr>
          <p:nvPr>
            <p:ph type="title"/>
          </p:nvPr>
        </p:nvSpPr>
        <p:spPr>
          <a:xfrm>
            <a:off x="838200" y="365125"/>
            <a:ext cx="2164080" cy="4635500"/>
          </a:xfrm>
        </p:spPr>
        <p:txBody>
          <a:bodyPr/>
          <a:lstStyle/>
          <a:p>
            <a:r>
              <a:rPr lang="ko-KR" altLang="en-US" dirty="0"/>
              <a:t>마스터 제목 스타일 편집</a:t>
            </a:r>
          </a:p>
        </p:txBody>
      </p:sp>
      <p:sp>
        <p:nvSpPr>
          <p:cNvPr id="12" name="텍스트 개체 틀 9">
            <a:extLst>
              <a:ext uri="{FF2B5EF4-FFF2-40B4-BE49-F238E27FC236}">
                <a16:creationId xmlns:a16="http://schemas.microsoft.com/office/drawing/2014/main" xmlns="" id="{7527A307-A3F8-124B-83C4-88A2573F9490}"/>
              </a:ext>
            </a:extLst>
          </p:cNvPr>
          <p:cNvSpPr>
            <a:spLocks noGrp="1"/>
          </p:cNvSpPr>
          <p:nvPr>
            <p:ph type="body" sz="quarter" idx="15"/>
          </p:nvPr>
        </p:nvSpPr>
        <p:spPr>
          <a:xfrm>
            <a:off x="3276600" y="365126"/>
            <a:ext cx="8077200" cy="4635500"/>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90840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3" name="그림 개체 틀 5">
            <a:extLst>
              <a:ext uri="{FF2B5EF4-FFF2-40B4-BE49-F238E27FC236}">
                <a16:creationId xmlns:a16="http://schemas.microsoft.com/office/drawing/2014/main" xmlns="" id="{2CE79D42-DE72-4041-8AFE-239555C1960F}"/>
              </a:ext>
            </a:extLst>
          </p:cNvPr>
          <p:cNvSpPr>
            <a:spLocks noGrp="1"/>
          </p:cNvSpPr>
          <p:nvPr>
            <p:ph type="pic" sz="quarter" idx="14"/>
          </p:nvPr>
        </p:nvSpPr>
        <p:spPr>
          <a:xfrm>
            <a:off x="10429874" y="0"/>
            <a:ext cx="1762125" cy="6858000"/>
          </a:xfrm>
          <a:prstGeom prst="rect">
            <a:avLst/>
          </a:prstGeom>
        </p:spPr>
        <p:txBody>
          <a:bodyPr/>
          <a:lstStyle/>
          <a:p>
            <a:endParaRPr kumimoji="1" lang="x-none" altLang="en-US" dirty="0"/>
          </a:p>
        </p:txBody>
      </p:sp>
      <p:sp>
        <p:nvSpPr>
          <p:cNvPr id="4" name="제목 1">
            <a:extLst>
              <a:ext uri="{FF2B5EF4-FFF2-40B4-BE49-F238E27FC236}">
                <a16:creationId xmlns:a16="http://schemas.microsoft.com/office/drawing/2014/main" xmlns="" id="{02C4FC91-9C18-D542-BC47-408BBAC0D21D}"/>
              </a:ext>
            </a:extLst>
          </p:cNvPr>
          <p:cNvSpPr>
            <a:spLocks noGrp="1"/>
          </p:cNvSpPr>
          <p:nvPr>
            <p:ph type="title"/>
          </p:nvPr>
        </p:nvSpPr>
        <p:spPr>
          <a:xfrm>
            <a:off x="838201" y="365125"/>
            <a:ext cx="8963023" cy="1139825"/>
          </a:xfrm>
        </p:spPr>
        <p:txBody>
          <a:bodyPr/>
          <a:lstStyle>
            <a:lvl1pPr>
              <a:defRPr>
                <a:solidFill>
                  <a:schemeClr val="bg1"/>
                </a:solidFill>
              </a:defRPr>
            </a:lvl1pPr>
          </a:lstStyle>
          <a:p>
            <a:r>
              <a:rPr lang="ko-KR" altLang="en-US" dirty="0"/>
              <a:t>마스터 제목 스타일 편집</a:t>
            </a:r>
          </a:p>
        </p:txBody>
      </p:sp>
      <p:sp>
        <p:nvSpPr>
          <p:cNvPr id="5" name="텍스트 개체 틀 9">
            <a:extLst>
              <a:ext uri="{FF2B5EF4-FFF2-40B4-BE49-F238E27FC236}">
                <a16:creationId xmlns:a16="http://schemas.microsoft.com/office/drawing/2014/main" xmlns="" id="{2C907220-15F5-174D-AE65-605B8F9A39F0}"/>
              </a:ext>
            </a:extLst>
          </p:cNvPr>
          <p:cNvSpPr>
            <a:spLocks noGrp="1"/>
          </p:cNvSpPr>
          <p:nvPr>
            <p:ph type="body" sz="quarter" idx="15"/>
          </p:nvPr>
        </p:nvSpPr>
        <p:spPr>
          <a:xfrm>
            <a:off x="838201" y="2190750"/>
            <a:ext cx="8963024" cy="4302124"/>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879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691FFB25-359E-2C4A-868F-069B4F1A0FA3}"/>
              </a:ext>
            </a:extLst>
          </p:cNvPr>
          <p:cNvSpPr>
            <a:spLocks noGrp="1"/>
          </p:cNvSpPr>
          <p:nvPr>
            <p:ph type="pic" sz="quarter" idx="10"/>
          </p:nvPr>
        </p:nvSpPr>
        <p:spPr>
          <a:xfrm>
            <a:off x="0" y="0"/>
            <a:ext cx="6096000" cy="6858000"/>
          </a:xfrm>
        </p:spPr>
        <p:txBody>
          <a:bodyPr/>
          <a:lstStyle/>
          <a:p>
            <a:endParaRPr kumimoji="1" lang="x-none" altLang="en-US"/>
          </a:p>
        </p:txBody>
      </p:sp>
      <p:sp>
        <p:nvSpPr>
          <p:cNvPr id="4" name="그림 개체 틀 2">
            <a:extLst>
              <a:ext uri="{FF2B5EF4-FFF2-40B4-BE49-F238E27FC236}">
                <a16:creationId xmlns:a16="http://schemas.microsoft.com/office/drawing/2014/main" xmlns="" id="{056A68DD-D925-864E-8BB0-98F162B2984D}"/>
              </a:ext>
            </a:extLst>
          </p:cNvPr>
          <p:cNvSpPr>
            <a:spLocks noGrp="1"/>
          </p:cNvSpPr>
          <p:nvPr>
            <p:ph type="pic" sz="quarter" idx="11"/>
          </p:nvPr>
        </p:nvSpPr>
        <p:spPr>
          <a:xfrm>
            <a:off x="6096000" y="0"/>
            <a:ext cx="6096000" cy="6858000"/>
          </a:xfrm>
        </p:spPr>
        <p:txBody>
          <a:bodyPr/>
          <a:lstStyle/>
          <a:p>
            <a:endParaRPr kumimoji="1" lang="x-none" altLang="en-US"/>
          </a:p>
        </p:txBody>
      </p:sp>
    </p:spTree>
    <p:extLst>
      <p:ext uri="{BB962C8B-B14F-4D97-AF65-F5344CB8AC3E}">
        <p14:creationId xmlns:p14="http://schemas.microsoft.com/office/powerpoint/2010/main" val="3358775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xmlns="" id="{3BA3B2E4-3943-2144-85F6-F1B6DE935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x-none" altLang="en-US"/>
          </a:p>
        </p:txBody>
      </p:sp>
      <p:sp>
        <p:nvSpPr>
          <p:cNvPr id="3" name="텍스트 개체 틀 2">
            <a:extLst>
              <a:ext uri="{FF2B5EF4-FFF2-40B4-BE49-F238E27FC236}">
                <a16:creationId xmlns:a16="http://schemas.microsoft.com/office/drawing/2014/main" xmlns="" id="{DDA5E598-A147-D346-AFBA-22F94E6A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x-none" altLang="en-US"/>
          </a:p>
        </p:txBody>
      </p:sp>
      <p:sp>
        <p:nvSpPr>
          <p:cNvPr id="4" name="날짜 개체 틀 3">
            <a:extLst>
              <a:ext uri="{FF2B5EF4-FFF2-40B4-BE49-F238E27FC236}">
                <a16:creationId xmlns:a16="http://schemas.microsoft.com/office/drawing/2014/main" xmlns="" id="{6062ABA3-DAF3-6B48-89C1-4B28EDC86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79520-3931-EF42-B7DA-718F7B2BA069}" type="datetimeFigureOut">
              <a:t>6/14/2025</a:t>
            </a:fld>
            <a:endParaRPr kumimoji="1" lang="x-none" altLang="en-US"/>
          </a:p>
        </p:txBody>
      </p:sp>
      <p:sp>
        <p:nvSpPr>
          <p:cNvPr id="5" name="바닥글 개체 틀 4">
            <a:extLst>
              <a:ext uri="{FF2B5EF4-FFF2-40B4-BE49-F238E27FC236}">
                <a16:creationId xmlns:a16="http://schemas.microsoft.com/office/drawing/2014/main" xmlns="" id="{82D25799-7ABC-CB43-B6C5-A395458E7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x-none" altLang="en-US"/>
          </a:p>
        </p:txBody>
      </p:sp>
      <p:sp>
        <p:nvSpPr>
          <p:cNvPr id="6" name="슬라이드 번호 개체 틀 5">
            <a:extLst>
              <a:ext uri="{FF2B5EF4-FFF2-40B4-BE49-F238E27FC236}">
                <a16:creationId xmlns:a16="http://schemas.microsoft.com/office/drawing/2014/main" xmlns="" id="{D52E79E6-70D9-3046-9BC4-11B2C5A90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A8D7-9172-8943-98F2-57A3CD99C44A}" type="slidenum">
              <a:t>‹#›</a:t>
            </a:fld>
            <a:endParaRPr kumimoji="1" lang="x-none" altLang="en-US"/>
          </a:p>
        </p:txBody>
      </p:sp>
    </p:spTree>
    <p:extLst>
      <p:ext uri="{BB962C8B-B14F-4D97-AF65-F5344CB8AC3E}">
        <p14:creationId xmlns:p14="http://schemas.microsoft.com/office/powerpoint/2010/main" val="348968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kil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ibm.com/think/topics/artificial-intelligence" TargetMode="External"/><Relationship Id="rId4" Type="http://schemas.openxmlformats.org/officeDocument/2006/relationships/hyperlink" Target="https://www.coursera.org/articles/what-is-artificial-intelligenc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learn/artificial-intelligence-vs-machine-learning?hl=en" TargetMode="External"/><Relationship Id="rId5" Type="http://schemas.openxmlformats.org/officeDocument/2006/relationships/hyperlink" Target="https://www.spiceworks.com/tech/artificial-intelligence/articles/what-is-ml/" TargetMode="External"/><Relationship Id="rId4" Type="http://schemas.openxmlformats.org/officeDocument/2006/relationships/hyperlink" Target="https://www.ibm.com/think/topics/machine-learn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discover/what-is-deep-learning?hl=en" TargetMode="External"/><Relationship Id="rId5" Type="http://schemas.openxmlformats.org/officeDocument/2006/relationships/hyperlink" Target="https://www.ibm.com/think/topics/deep-learning" TargetMode="External"/><Relationship Id="rId4" Type="http://schemas.openxmlformats.org/officeDocument/2006/relationships/hyperlink" Target="https://aws.amazon.com/what-is/deep-learnin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datacamp.com/blog/what-is-data-science-the-definitive-guide" TargetMode="External"/><Relationship Id="rId3" Type="http://schemas.openxmlformats.org/officeDocument/2006/relationships/hyperlink" Target="https://cloud.google.com/learn/what-is-artificial-intelligence?hl=en" TargetMode="External"/><Relationship Id="rId7" Type="http://schemas.openxmlformats.org/officeDocument/2006/relationships/hyperlink" Target="https://ischoolonline.berkeley.edu/data-science/what-is-data-science/"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geeksforgeeks.org/data-science/" TargetMode="External"/><Relationship Id="rId5" Type="http://schemas.openxmlformats.org/officeDocument/2006/relationships/hyperlink" Target="https://www.ibm.com/think/topics/data-science" TargetMode="External"/><Relationship Id="rId10" Type="http://schemas.openxmlformats.org/officeDocument/2006/relationships/image" Target="../media/image24.png"/><Relationship Id="rId4" Type="http://schemas.openxmlformats.org/officeDocument/2006/relationships/hyperlink" Target="https://medium.com/analytics-vidhya/introduction-to-data-science-28deb32878e7" TargetMode="Externa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5.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leewayhertz.com/ai-use-cases-and-applications/" TargetMode="External"/><Relationship Id="rId5" Type="http://schemas.openxmlformats.org/officeDocument/2006/relationships/hyperlink" Target="https://www.ibm.com/think/topics/artificial-intelligence-business-use-cases" TargetMode="External"/><Relationship Id="rId4" Type="http://schemas.openxmlformats.org/officeDocument/2006/relationships/hyperlink" Target="https://cloud.google.com/discover/ai-applications?hl=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ww.wgu.edu/blog/ai-careers-guide-jobs-artificial-intelligence2503.html" TargetMode="External"/><Relationship Id="rId7" Type="http://schemas.openxmlformats.org/officeDocument/2006/relationships/image" Target="../media/image28.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learn/what-is-artificial-intelligence?hl=en" TargetMode="External"/><Relationship Id="rId5" Type="http://schemas.openxmlformats.org/officeDocument/2006/relationships/hyperlink" Target="https://csuglobal.edu/blog/why-ai-important" TargetMode="External"/><Relationship Id="rId4" Type="http://schemas.openxmlformats.org/officeDocument/2006/relationships/hyperlink" Target="https://mitsloan.mit.edu/ideas-made-to-matter/why-future-ai-future-work"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tutorialspoint.com/difference-between-structured-and-object-oriented-programming" TargetMode="External"/><Relationship Id="rId3" Type="http://schemas.openxmlformats.org/officeDocument/2006/relationships/hyperlink" Target="https://99x.io/europe/resources/blog/strongly-vs-weakly-typed-languages" TargetMode="External"/><Relationship Id="rId7" Type="http://schemas.openxmlformats.org/officeDocument/2006/relationships/hyperlink" Target="https://dzone.com/articles/decoding-the-nuances-structured-vs-object-oriented"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www.geeksforgeeks.org/difference-between-structured-programming-and-object-oriented-programming/" TargetMode="External"/><Relationship Id="rId5" Type="http://schemas.openxmlformats.org/officeDocument/2006/relationships/hyperlink" Target="https://medium.com/@fedor.selenskiy/static-dynamic-vs-strong-weak-typing-a-common-misconception-d050f24b7db9" TargetMode="External"/><Relationship Id="rId10" Type="http://schemas.openxmlformats.org/officeDocument/2006/relationships/image" Target="../media/image31.png"/><Relationship Id="rId4" Type="http://schemas.openxmlformats.org/officeDocument/2006/relationships/hyperlink" Target="https://www.linkedin.com/advice/0/what-difference-between-strongly-weakly-typed-eqwlc" TargetMode="Externa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www.splunk.com/en_us/blog/learn/open-vs-closed-source-software.html" TargetMode="External"/><Relationship Id="rId3" Type="http://schemas.openxmlformats.org/officeDocument/2006/relationships/hyperlink" Target="https://www.freecodecamp.org/news/compiled-versus-interpreted-languages/" TargetMode="External"/><Relationship Id="rId7" Type="http://schemas.openxmlformats.org/officeDocument/2006/relationships/hyperlink" Target="https://www.pingcap.com/article/open-source-vs-closed-source-software-benefits/"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edu.gcfglobal.org/en/basic-computer-skills/open-source-vs-closed-source-software/1/" TargetMode="External"/><Relationship Id="rId5" Type="http://schemas.openxmlformats.org/officeDocument/2006/relationships/hyperlink" Target="https://byjus.com/gate/difference-between-compiled-and-interpreted-language/" TargetMode="External"/><Relationship Id="rId10" Type="http://schemas.openxmlformats.org/officeDocument/2006/relationships/image" Target="../media/image33.jpeg"/><Relationship Id="rId4" Type="http://schemas.openxmlformats.org/officeDocument/2006/relationships/hyperlink" Target="https://www.geeksforgeeks.org/difference-between-compiled-and-interpreted-language/" TargetMode="External"/><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5.xml"/><Relationship Id="rId4" Type="http://schemas.openxmlformats.org/officeDocument/2006/relationships/hyperlink" Target="https://wiki.python.org/moin/BeginnersGuide/Programm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brainstation.io/career-guides/who-uses-python-today" TargetMode="External"/><Relationship Id="rId5" Type="http://schemas.openxmlformats.org/officeDocument/2006/relationships/hyperlink" Target="https://trio.dev/companies-using-python/" TargetMode="External"/><Relationship Id="rId4" Type="http://schemas.openxmlformats.org/officeDocument/2006/relationships/hyperlink" Target="https://jaydevs.com/top-companies-that-use-pytho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aydevs.com/top-companies-that-use-python/" TargetMode="External"/><Relationship Id="rId7" Type="http://schemas.openxmlformats.org/officeDocument/2006/relationships/hyperlink" Target="https://themanifest.com/pk/software-development/python-django/companies"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superbcompanies.com/categories/python-development-companies-in-pakistan/" TargetMode="External"/><Relationship Id="rId5" Type="http://schemas.openxmlformats.org/officeDocument/2006/relationships/hyperlink" Target="https://www.sortlist.com/s/python-development/pakistan-pk" TargetMode="External"/><Relationship Id="rId4" Type="http://schemas.openxmlformats.org/officeDocument/2006/relationships/hyperlink" Target="https://techbehemoths.com/companies/python/pakistan" TargetMode="Externa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arbisoft.com/solutions/data/deep-learning" TargetMode="External"/><Relationship Id="rId18" Type="http://schemas.openxmlformats.org/officeDocument/2006/relationships/hyperlink" Target="https://nextbridge.com/computer-vision/" TargetMode="External"/><Relationship Id="rId26" Type="http://schemas.openxmlformats.org/officeDocument/2006/relationships/image" Target="../media/image47.png"/><Relationship Id="rId3" Type="http://schemas.openxmlformats.org/officeDocument/2006/relationships/hyperlink" Target="https://systemsltd.com/services/generative-ai" TargetMode="External"/><Relationship Id="rId21" Type="http://schemas.openxmlformats.org/officeDocument/2006/relationships/image" Target="../media/image44.png"/><Relationship Id="rId7" Type="http://schemas.openxmlformats.org/officeDocument/2006/relationships/image" Target="../media/image38.png"/><Relationship Id="rId12" Type="http://schemas.openxmlformats.org/officeDocument/2006/relationships/hyperlink" Target="https://arbisoft.com/solutions/data/generative-ai" TargetMode="External"/><Relationship Id="rId17" Type="http://schemas.openxmlformats.org/officeDocument/2006/relationships/hyperlink" Target="https://nextbridge.com/ai-machine-learning/" TargetMode="External"/><Relationship Id="rId25" Type="http://schemas.openxmlformats.org/officeDocument/2006/relationships/image" Target="../media/image46.png"/><Relationship Id="rId2" Type="http://schemas.openxmlformats.org/officeDocument/2006/relationships/image" Target="../media/image29.jpeg"/><Relationship Id="rId16" Type="http://schemas.openxmlformats.org/officeDocument/2006/relationships/image" Target="../media/image42.png"/><Relationship Id="rId20" Type="http://schemas.openxmlformats.org/officeDocument/2006/relationships/hyperlink" Target="https://www.techlogix.com/data-analytics-ai/" TargetMode="External"/><Relationship Id="rId1" Type="http://schemas.openxmlformats.org/officeDocument/2006/relationships/slideLayout" Target="../slideLayouts/slideLayout5.xml"/><Relationship Id="rId6" Type="http://schemas.openxmlformats.org/officeDocument/2006/relationships/hyperlink" Target="https://netsoltech.com/products/transcend-ai-labs" TargetMode="External"/><Relationship Id="rId11" Type="http://schemas.openxmlformats.org/officeDocument/2006/relationships/image" Target="../media/image41.png"/><Relationship Id="rId24" Type="http://schemas.openxmlformats.org/officeDocument/2006/relationships/hyperlink" Target="https://www.afiniti.com/products/experienceai/" TargetMode="External"/><Relationship Id="rId5" Type="http://schemas.openxmlformats.org/officeDocument/2006/relationships/hyperlink" Target="https://www.xavor.com/ai-ml-solutions/" TargetMode="External"/><Relationship Id="rId15" Type="http://schemas.openxmlformats.org/officeDocument/2006/relationships/hyperlink" Target="https://arbisoft.com/solutions/data/science" TargetMode="External"/><Relationship Id="rId23"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hyperlink" Target="https://systemsltd.com/services/advanced-analytics" TargetMode="External"/><Relationship Id="rId9" Type="http://schemas.openxmlformats.org/officeDocument/2006/relationships/hyperlink" Target="https://www.alphabold.com/solutions/artificial-intelligence/" TargetMode="External"/><Relationship Id="rId14" Type="http://schemas.openxmlformats.org/officeDocument/2006/relationships/hyperlink" Target="https://arbisoft.com/solutions/data/machine-learning" TargetMode="External"/><Relationship Id="rId22" Type="http://schemas.openxmlformats.org/officeDocument/2006/relationships/hyperlink" Target="https://northbaysolutions.com/services/generative-ai-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www.ranker.com/list/best-artificial-intelligence-movies-list/ranker-film" TargetMode="External"/><Relationship Id="rId3" Type="http://schemas.openxmlformats.org/officeDocument/2006/relationships/image" Target="../media/image49.jpeg"/><Relationship Id="rId7" Type="http://schemas.openxmlformats.org/officeDocument/2006/relationships/hyperlink" Target="https://www.top5.com/20-movies-about-artificial-intelligence-taking-over-the-world/" TargetMode="Externa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hyperlink" Target="https://en.wikipedia.org/wiki/List_of_artificial_intelligence_films" TargetMode="External"/><Relationship Id="rId5" Type="http://schemas.openxmlformats.org/officeDocument/2006/relationships/hyperlink" Target="https://www.imdb.com/list/ls500056453/" TargetMode="External"/><Relationship Id="rId4" Type="http://schemas.openxmlformats.org/officeDocument/2006/relationships/hyperlink" Target="https://cognitiveconvergenc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statista.com/" TargetMode="External"/><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forbes.com/sites/emilsayegh/2025/01/22/stargate-ai-project-the-500-billion-gamble-to-dominate-the-future/" TargetMode="External"/><Relationship Id="rId5" Type="http://schemas.openxmlformats.org/officeDocument/2006/relationships/hyperlink" Target="https://fortune.com/2025/01/22/what-is-the-stargate-ai-project-trump-ellison-son-altman/" TargetMode="External"/><Relationship Id="rId4" Type="http://schemas.openxmlformats.org/officeDocument/2006/relationships/hyperlink" Target="https://openai.com/index/announcing-the-stargate-proje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hubspot.com/products/artificial-intelligence"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microsoft.com/en-us/microsoft-365/copilot"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hyperlink" Target="https://onlinedegrees.sandiego.edu/ai-impact-on-job-market/"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hyperlink" Target="https://www.berlin-international.de/en/magazine/blog/why-having-ai-skills-is-important-in-todays-business-world/" TargetMode="External"/><Relationship Id="rId7" Type="http://schemas.openxmlformats.org/officeDocument/2006/relationships/hyperlink" Target="https://www.accenture.com/cz-en/insights/artificial-intelligence-summary-index" TargetMode="Externa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jpe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accenture.com/cz-en/insights/consulting/gen-ai-reinventing-enterprise-models" TargetMode="External"/><Relationship Id="rId11" Type="http://schemas.openxmlformats.org/officeDocument/2006/relationships/hyperlink" Target="https://www.iedconline.org/clientuploads/EDRP%20Logos/AI_Impact_on_Labor_Markets.pdf" TargetMode="External"/><Relationship Id="rId5" Type="http://schemas.openxmlformats.org/officeDocument/2006/relationships/hyperlink" Target="https://www.coursera.org/in/articles/ai-skills" TargetMode="External"/><Relationship Id="rId15" Type="http://schemas.openxmlformats.org/officeDocument/2006/relationships/image" Target="../media/image13.png"/><Relationship Id="rId10" Type="http://schemas.openxmlformats.org/officeDocument/2006/relationships/hyperlink" Target="https://mhrc.lums.edu.pk/how-susceptible-pakistans-job-market-ai" TargetMode="External"/><Relationship Id="rId4" Type="http://schemas.openxmlformats.org/officeDocument/2006/relationships/hyperlink" Target="https://www.forbes.com/sites/rachelwells/2024/06/10/3-in-demand-high-income-ai-skills-you-need-in-2024/" TargetMode="External"/><Relationship Id="rId9" Type="http://schemas.openxmlformats.org/officeDocument/2006/relationships/hyperlink" Target="https://www.forbes.com/councils/forbestechcouncil/2025/01/10/how-artificial-intelligence-is-transforming-the-job-market-a-guide-to-adaptation-and-career-transformation/" TargetMode="External"/><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azure.microsoft.com/en-us/solutions/ai/" TargetMode="External"/><Relationship Id="rId7" Type="http://schemas.openxmlformats.org/officeDocument/2006/relationships/hyperlink" Target="https://www.ibm.com/artificial-intelligence"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oracle.com/artificial-intelligence/ai-services/" TargetMode="External"/><Relationship Id="rId5" Type="http://schemas.openxmlformats.org/officeDocument/2006/relationships/hyperlink" Target="https://aws.amazon.com/ai/services/" TargetMode="External"/><Relationship Id="rId10" Type="http://schemas.openxmlformats.org/officeDocument/2006/relationships/hyperlink" Target="https://www.bmc.com/blogs/saas-vs-paas-vs-iaas-whats-the-difference-and-how-to-choose/" TargetMode="External"/><Relationship Id="rId4" Type="http://schemas.openxmlformats.org/officeDocument/2006/relationships/hyperlink" Target="https://cloud.google.com/products/ai/" TargetMode="External"/><Relationship Id="rId9" Type="http://schemas.openxmlformats.org/officeDocument/2006/relationships/hyperlink" Target="https://www.redhat.com/en/topics/cloud-computing/iaas-vs-paas-vs-saa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clockwise.software/blog/artificial-intelligence-framework/" TargetMode="External"/><Relationship Id="rId3" Type="http://schemas.openxmlformats.org/officeDocument/2006/relationships/image" Target="../media/image19.png"/><Relationship Id="rId7" Type="http://schemas.openxmlformats.org/officeDocument/2006/relationships/hyperlink" Target="https://5ly.co/blog/best-ai-frameworks/"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geeksforgeeks.org/top-artificial-intelligence-frameworks/" TargetMode="External"/><Relationship Id="rId5" Type="http://schemas.openxmlformats.org/officeDocument/2006/relationships/hyperlink" Target="https://www.splunk.com/en_us/blog/learn/ai-frameworks.html" TargetMode="External"/><Relationship Id="rId4" Type="http://schemas.openxmlformats.org/officeDocument/2006/relationships/hyperlink" Target="https://dagshub.com/blog/top-ai-frameworks-and-librari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hyperlink" Target="https://keras.io/" TargetMode="External"/><Relationship Id="rId4" Type="http://schemas.openxmlformats.org/officeDocument/2006/relationships/hyperlink" Target="https://scikit-lear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a16="http://schemas.microsoft.com/office/drawing/2014/main" xmlns=""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3979"/>
            <a:ext cx="12192000" cy="6858000"/>
          </a:xfrm>
        </p:spPr>
      </p:pic>
      <p:sp>
        <p:nvSpPr>
          <p:cNvPr id="36" name="직사각형 35">
            <a:extLst>
              <a:ext uri="{FF2B5EF4-FFF2-40B4-BE49-F238E27FC236}">
                <a16:creationId xmlns:a16="http://schemas.microsoft.com/office/drawing/2014/main" xmlns="" id="{CDC3CABC-ADE5-C548-944C-41C919266388}"/>
              </a:ext>
            </a:extLst>
          </p:cNvPr>
          <p:cNvSpPr/>
          <p:nvPr/>
        </p:nvSpPr>
        <p:spPr>
          <a:xfrm>
            <a:off x="0" y="-234676"/>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x-none" altLang="en-US" b="1" dirty="0">
              <a:solidFill>
                <a:schemeClr val="tx1"/>
              </a:solidFill>
            </a:endParaRPr>
          </a:p>
        </p:txBody>
      </p:sp>
      <p:sp>
        <p:nvSpPr>
          <p:cNvPr id="27" name="직사각형 26">
            <a:extLst>
              <a:ext uri="{FF2B5EF4-FFF2-40B4-BE49-F238E27FC236}">
                <a16:creationId xmlns:a16="http://schemas.microsoft.com/office/drawing/2014/main" xmlns="" id="{B6EEA1CA-9E96-3C4E-AC72-462380D0677E}"/>
              </a:ext>
            </a:extLst>
          </p:cNvPr>
          <p:cNvSpPr/>
          <p:nvPr/>
        </p:nvSpPr>
        <p:spPr>
          <a:xfrm>
            <a:off x="75501" y="137306"/>
            <a:ext cx="12116499" cy="738664"/>
          </a:xfrm>
          <a:prstGeom prst="rect">
            <a:avLst/>
          </a:prstGeom>
        </p:spPr>
        <p:txBody>
          <a:bodyPr wrap="square">
            <a:spAutoFit/>
          </a:bodyPr>
          <a:lstStyle/>
          <a:p>
            <a:r>
              <a:rPr lang="en-US" sz="2400" b="1" dirty="0" smtClean="0"/>
              <a:t>Artificial </a:t>
            </a:r>
            <a:r>
              <a:rPr lang="en-US" sz="2400" b="1" dirty="0"/>
              <a:t>Intelligence </a:t>
            </a:r>
            <a:r>
              <a:rPr lang="en-US" sz="2400" b="1" dirty="0" smtClean="0"/>
              <a:t>– FULL Stack- </a:t>
            </a:r>
            <a:r>
              <a:rPr lang="en-US" sz="2400" b="1" dirty="0"/>
              <a:t>[Course</a:t>
            </a:r>
            <a:r>
              <a:rPr lang="en-US" sz="2400" b="1" dirty="0" smtClean="0"/>
              <a:t>]                                                                   </a:t>
            </a:r>
          </a:p>
          <a:p>
            <a:r>
              <a:rPr lang="en-US" b="1" dirty="0" smtClean="0"/>
              <a:t>It is not about Theory, it is 20% Theory and 80% Practical –Technical/Development/Programming  [Mostly Python based]</a:t>
            </a:r>
            <a:endParaRPr lang="en-US" altLang="x-none" b="1" dirty="0">
              <a:solidFill>
                <a:schemeClr val="bg1"/>
              </a:solidFill>
              <a:latin typeface="+mj-lt"/>
              <a:cs typeface="Calibri" panose="020F0502020204030204" pitchFamily="34" charset="0"/>
            </a:endParaRPr>
          </a:p>
        </p:txBody>
      </p:sp>
      <p:sp>
        <p:nvSpPr>
          <p:cNvPr id="3" name="TextBox 2"/>
          <p:cNvSpPr txBox="1"/>
          <p:nvPr/>
        </p:nvSpPr>
        <p:spPr>
          <a:xfrm>
            <a:off x="327171" y="1702965"/>
            <a:ext cx="45719" cy="369332"/>
          </a:xfrm>
          <a:prstGeom prst="rect">
            <a:avLst/>
          </a:prstGeom>
          <a:noFill/>
        </p:spPr>
        <p:txBody>
          <a:bodyPr wrap="square" rtlCol="0">
            <a:spAutoFit/>
          </a:bodyPr>
          <a:lstStyle/>
          <a:p>
            <a:endParaRPr lang="en-US" dirty="0"/>
          </a:p>
        </p:txBody>
      </p:sp>
      <p:sp>
        <p:nvSpPr>
          <p:cNvPr id="4" name="TextBox 3"/>
          <p:cNvSpPr txBox="1"/>
          <p:nvPr/>
        </p:nvSpPr>
        <p:spPr>
          <a:xfrm>
            <a:off x="0" y="928860"/>
            <a:ext cx="10511405" cy="1754326"/>
          </a:xfrm>
          <a:prstGeom prst="rect">
            <a:avLst/>
          </a:prstGeom>
          <a:noFill/>
        </p:spPr>
        <p:txBody>
          <a:bodyPr wrap="square" rtlCol="0">
            <a:spAutoFit/>
          </a:bodyPr>
          <a:lstStyle/>
          <a:p>
            <a:r>
              <a:rPr kumimoji="1" lang="en-US" altLang="en-US" b="1" dirty="0"/>
              <a:t>By the end of this course, the trainees should gain the following competencies:</a:t>
            </a:r>
          </a:p>
          <a:p>
            <a:pPr marL="285750" indent="-285750">
              <a:buFont typeface="Wingdings" panose="05000000000000000000" pitchFamily="2" charset="2"/>
              <a:buChar char="q"/>
            </a:pPr>
            <a:r>
              <a:rPr kumimoji="1" lang="en-US" altLang="en-US" b="1" dirty="0"/>
              <a:t>Understanding of core concepts of artificial intelligence and machine learning </a:t>
            </a:r>
          </a:p>
          <a:p>
            <a:pPr marL="285750" indent="-285750">
              <a:buFont typeface="Wingdings" panose="05000000000000000000" pitchFamily="2" charset="2"/>
              <a:buChar char="q"/>
            </a:pPr>
            <a:r>
              <a:rPr kumimoji="1" lang="en-US" altLang="en-US" b="1" dirty="0"/>
              <a:t>State of the art machine learning techniques </a:t>
            </a:r>
          </a:p>
          <a:p>
            <a:pPr marL="285750" indent="-285750">
              <a:buFont typeface="Wingdings" panose="05000000000000000000" pitchFamily="2" charset="2"/>
              <a:buChar char="q"/>
            </a:pPr>
            <a:r>
              <a:rPr kumimoji="1" lang="en-US" altLang="en-US" b="1" dirty="0"/>
              <a:t>Hands-on exposure to exploratory data analysis Practical exposure to model design, evaluation </a:t>
            </a:r>
          </a:p>
          <a:p>
            <a:pPr marL="285750" indent="-285750">
              <a:buFont typeface="Wingdings" panose="05000000000000000000" pitchFamily="2" charset="2"/>
              <a:buChar char="q"/>
            </a:pPr>
            <a:r>
              <a:rPr kumimoji="1" lang="en-US" altLang="en-US" b="1" dirty="0"/>
              <a:t>Familiarity with tools and libraries such </a:t>
            </a:r>
            <a:r>
              <a:rPr kumimoji="1" lang="en-US" altLang="en-US" b="1" dirty="0" smtClean="0"/>
              <a:t>as </a:t>
            </a:r>
            <a:r>
              <a:rPr kumimoji="1" lang="en-US" altLang="en-US" b="1" dirty="0" err="1" smtClean="0"/>
              <a:t>numpy</a:t>
            </a:r>
            <a:r>
              <a:rPr kumimoji="1" lang="en-US" altLang="en-US" b="1" dirty="0" smtClean="0"/>
              <a:t>,</a:t>
            </a:r>
            <a:r>
              <a:rPr kumimoji="1" lang="en-US" altLang="en-US" b="1" dirty="0"/>
              <a:t> </a:t>
            </a:r>
            <a:r>
              <a:rPr kumimoji="1" lang="en-US" altLang="en-US" b="1" dirty="0" smtClean="0"/>
              <a:t>pandas, </a:t>
            </a:r>
            <a:r>
              <a:rPr kumimoji="1" lang="en-US" altLang="en-US" b="1" dirty="0" err="1"/>
              <a:t>scikit</a:t>
            </a:r>
            <a:r>
              <a:rPr kumimoji="1" lang="en-US" altLang="en-US" b="1" dirty="0"/>
              <a:t> </a:t>
            </a:r>
            <a:r>
              <a:rPr kumimoji="1" lang="en-US" altLang="en-US" b="1" dirty="0" smtClean="0"/>
              <a:t>learn, </a:t>
            </a:r>
            <a:r>
              <a:rPr kumimoji="1" lang="en-US" altLang="en-US" b="1" dirty="0" err="1"/>
              <a:t>tensorflow</a:t>
            </a:r>
            <a:r>
              <a:rPr kumimoji="1" lang="en-US" altLang="en-US" b="1" dirty="0"/>
              <a:t>, </a:t>
            </a:r>
            <a:r>
              <a:rPr kumimoji="1" lang="en-US" altLang="en-US" b="1" dirty="0" smtClean="0"/>
              <a:t>and </a:t>
            </a:r>
            <a:r>
              <a:rPr kumimoji="1" lang="en-US" altLang="en-US" b="1" dirty="0" err="1"/>
              <a:t>keras</a:t>
            </a:r>
            <a:endParaRPr kumimoji="1" lang="x-none" altLang="en-US" b="1" dirty="0"/>
          </a:p>
          <a:p>
            <a:endParaRPr lang="en-US" dirty="0"/>
          </a:p>
        </p:txBody>
      </p:sp>
      <p:sp>
        <p:nvSpPr>
          <p:cNvPr id="2" name="TextBox 1"/>
          <p:cNvSpPr txBox="1"/>
          <p:nvPr/>
        </p:nvSpPr>
        <p:spPr>
          <a:xfrm flipH="1">
            <a:off x="75501" y="2306973"/>
            <a:ext cx="11804942" cy="3508653"/>
          </a:xfrm>
          <a:prstGeom prst="rect">
            <a:avLst/>
          </a:prstGeom>
          <a:noFill/>
        </p:spPr>
        <p:txBody>
          <a:bodyPr wrap="square" rtlCol="0">
            <a:spAutoFit/>
          </a:bodyPr>
          <a:lstStyle/>
          <a:p>
            <a:r>
              <a:rPr lang="en-US" sz="2400" b="1" dirty="0" smtClean="0"/>
              <a:t>About  Instructor:</a:t>
            </a:r>
          </a:p>
          <a:p>
            <a:r>
              <a:rPr lang="en-US" b="1" dirty="0" err="1" smtClean="0"/>
              <a:t>Shahzad</a:t>
            </a:r>
            <a:r>
              <a:rPr lang="en-US" b="1" dirty="0" smtClean="0"/>
              <a:t> - Software </a:t>
            </a:r>
            <a:r>
              <a:rPr lang="en-US" b="1" dirty="0"/>
              <a:t>Fractional Strategy Consultant </a:t>
            </a:r>
            <a:r>
              <a:rPr lang="en-US" dirty="0"/>
              <a:t>- 25+ Years of Experience in Software Industry - with clients in  across North America and  Europe, with focus on:</a:t>
            </a:r>
          </a:p>
          <a:p>
            <a:pPr marL="285750" lvl="0" indent="-285750">
              <a:buFont typeface="Wingdings" panose="05000000000000000000" pitchFamily="2" charset="2"/>
              <a:buChar char="q"/>
            </a:pPr>
            <a:r>
              <a:rPr lang="en-US" sz="1400" b="1" dirty="0"/>
              <a:t>Cloud/</a:t>
            </a:r>
            <a:r>
              <a:rPr lang="en-US" sz="1400" b="1" dirty="0" err="1"/>
              <a:t>SaaS</a:t>
            </a:r>
            <a:r>
              <a:rPr lang="en-US" sz="1400" b="1" dirty="0"/>
              <a:t>- Software as Service</a:t>
            </a:r>
          </a:p>
          <a:p>
            <a:pPr marL="285750" lvl="0" indent="-285750">
              <a:buFont typeface="Wingdings" panose="05000000000000000000" pitchFamily="2" charset="2"/>
              <a:buChar char="q"/>
            </a:pPr>
            <a:r>
              <a:rPr lang="en-US" sz="1400" b="1" dirty="0"/>
              <a:t>Artificial Intelligence  &amp; Generative AI &amp; LLM</a:t>
            </a:r>
          </a:p>
          <a:p>
            <a:pPr marL="285750" lvl="0" indent="-285750">
              <a:buFont typeface="Wingdings" panose="05000000000000000000" pitchFamily="2" charset="2"/>
              <a:buChar char="q"/>
            </a:pPr>
            <a:r>
              <a:rPr lang="en-US" sz="1400" b="1" dirty="0"/>
              <a:t>Machine Learning &amp; Deep learning &amp; Neural Networks</a:t>
            </a:r>
          </a:p>
          <a:p>
            <a:pPr marL="285750" lvl="0" indent="-285750">
              <a:buFont typeface="Wingdings" panose="05000000000000000000" pitchFamily="2" charset="2"/>
              <a:buChar char="q"/>
            </a:pPr>
            <a:r>
              <a:rPr lang="en-US" sz="1400" b="1" dirty="0"/>
              <a:t>Data Analytics, Business Intelligence and Data Science</a:t>
            </a:r>
          </a:p>
          <a:p>
            <a:pPr marL="285750" lvl="0" indent="-285750">
              <a:buFont typeface="Wingdings" panose="05000000000000000000" pitchFamily="2" charset="2"/>
              <a:buChar char="q"/>
            </a:pPr>
            <a:r>
              <a:rPr lang="en-US" sz="1400" b="1" dirty="0"/>
              <a:t>CRM-ERP-CMS – Development, Implementation and Consulting</a:t>
            </a:r>
          </a:p>
          <a:p>
            <a:pPr marL="285750" lvl="0" indent="-285750">
              <a:buFont typeface="Wingdings" panose="05000000000000000000" pitchFamily="2" charset="2"/>
              <a:buChar char="q"/>
            </a:pPr>
            <a:r>
              <a:rPr lang="en-US" sz="1400" b="1" dirty="0"/>
              <a:t>Ecommerce Development -  Platform and Services</a:t>
            </a:r>
          </a:p>
          <a:p>
            <a:endParaRPr lang="en-US" b="1" dirty="0" smtClean="0"/>
          </a:p>
          <a:p>
            <a:r>
              <a:rPr lang="en-US" sz="2400" b="1" dirty="0" smtClean="0"/>
              <a:t>About  Institute:</a:t>
            </a:r>
            <a:r>
              <a:rPr lang="en-US" sz="2400" b="1" dirty="0"/>
              <a:t> </a:t>
            </a:r>
            <a:r>
              <a:rPr lang="en-US" b="1" dirty="0" err="1" smtClean="0"/>
              <a:t>NexSkill</a:t>
            </a:r>
            <a:r>
              <a:rPr lang="en-US" b="1" dirty="0" smtClean="0"/>
              <a:t> </a:t>
            </a:r>
            <a:r>
              <a:rPr lang="en-US" b="1" dirty="0"/>
              <a:t>is Pakistan's leading IT training institute, providing the best IT training in </a:t>
            </a:r>
            <a:r>
              <a:rPr lang="en-US" b="1" dirty="0" smtClean="0"/>
              <a:t>Pakistan</a:t>
            </a:r>
            <a:r>
              <a:rPr lang="en-US" b="1" dirty="0"/>
              <a:t>. </a:t>
            </a:r>
            <a:r>
              <a:rPr lang="en-US" b="1" dirty="0" err="1"/>
              <a:t>NexSkill</a:t>
            </a:r>
            <a:r>
              <a:rPr lang="en-US" b="1" dirty="0"/>
              <a:t> offers a variety of professional learning platforms to its students</a:t>
            </a:r>
            <a:r>
              <a:rPr lang="en-US" b="1" dirty="0" smtClean="0"/>
              <a:t>.</a:t>
            </a:r>
          </a:p>
          <a:p>
            <a:r>
              <a:rPr lang="en-US" b="1" dirty="0">
                <a:hlinkClick r:id="rId3"/>
              </a:rPr>
              <a:t>https://www.nexskill.com</a:t>
            </a:r>
            <a:r>
              <a:rPr lang="en-US" b="1" dirty="0" smtClean="0">
                <a:hlinkClick r:id="rId3"/>
              </a:rPr>
              <a:t>/</a:t>
            </a:r>
            <a:r>
              <a:rPr lang="en-US" b="1" dirty="0" smtClean="0"/>
              <a:t> </a:t>
            </a:r>
            <a:endParaRPr lang="en-US" b="1" dirty="0"/>
          </a:p>
        </p:txBody>
      </p:sp>
    </p:spTree>
    <p:extLst>
      <p:ext uri="{BB962C8B-B14F-4D97-AF65-F5344CB8AC3E}">
        <p14:creationId xmlns:p14="http://schemas.microsoft.com/office/powerpoint/2010/main" val="3637107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0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AI-Artificial Intelligence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smtClean="0">
                <a:solidFill>
                  <a:srgbClr val="467886"/>
                </a:solidFill>
                <a:latin typeface="Calibri" panose="020F0502020204030204" pitchFamily="34" charset="0"/>
                <a:hlinkClick r:id="rId3"/>
              </a:rPr>
              <a:t>https</a:t>
            </a:r>
            <a:r>
              <a:rPr lang="en-US" dirty="0">
                <a:solidFill>
                  <a:srgbClr val="467886"/>
                </a:solidFill>
                <a:latin typeface="Calibri" panose="020F0502020204030204" pitchFamily="34" charset="0"/>
                <a:hlinkClick r:id="rId3"/>
              </a:rPr>
              <a:t>://cloud.google.com/learn/what-is-artificial-intelligence?hl=en</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4"/>
              </a:rPr>
              <a:t>https://www.coursera.org/articles/what-is-artificial-intelligence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5"/>
              </a:rPr>
              <a:t>https://www.ibm.com/think/topics/artificial-intelligence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p:txBody>
      </p:sp>
      <p:sp>
        <p:nvSpPr>
          <p:cNvPr id="3" name="Rectangle 2"/>
          <p:cNvSpPr/>
          <p:nvPr/>
        </p:nvSpPr>
        <p:spPr>
          <a:xfrm>
            <a:off x="88532" y="882015"/>
            <a:ext cx="5202151" cy="3785652"/>
          </a:xfrm>
          <a:prstGeom prst="rect">
            <a:avLst/>
          </a:prstGeom>
        </p:spPr>
        <p:txBody>
          <a:bodyPr wrap="square">
            <a:spAutoFit/>
          </a:bodyPr>
          <a:lstStyle/>
          <a:p>
            <a:r>
              <a:rPr lang="en-US" sz="2400" dirty="0" smtClean="0">
                <a:solidFill>
                  <a:schemeClr val="bg1"/>
                </a:solidFill>
              </a:rPr>
              <a:t>Artificial </a:t>
            </a:r>
            <a:r>
              <a:rPr lang="en-US" sz="2400" dirty="0">
                <a:solidFill>
                  <a:schemeClr val="bg1"/>
                </a:solidFill>
              </a:rPr>
              <a:t>intelligence (AI), the ability of a digital computer or computer-controlled robot to perform tasks commonly associated with intelligent beings. The term is frequently applied to the project of developing systems endowed with the intellectual processes characteristic of humans, such as the ability to reason, discover meaning, generalize, or learn from past experience</a:t>
            </a:r>
          </a:p>
        </p:txBody>
      </p:sp>
      <p:pic>
        <p:nvPicPr>
          <p:cNvPr id="8" name="Picture 7"/>
          <p:cNvPicPr>
            <a:picLocks noChangeAspect="1"/>
          </p:cNvPicPr>
          <p:nvPr/>
        </p:nvPicPr>
        <p:blipFill>
          <a:blip r:embed="rId6"/>
          <a:stretch>
            <a:fillRect/>
          </a:stretch>
        </p:blipFill>
        <p:spPr>
          <a:xfrm>
            <a:off x="5290683" y="719175"/>
            <a:ext cx="7038975" cy="4219575"/>
          </a:xfrm>
          <a:prstGeom prst="rect">
            <a:avLst/>
          </a:prstGeom>
        </p:spPr>
      </p:pic>
    </p:spTree>
    <p:extLst>
      <p:ext uri="{BB962C8B-B14F-4D97-AF65-F5344CB8AC3E}">
        <p14:creationId xmlns:p14="http://schemas.microsoft.com/office/powerpoint/2010/main" val="2910107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ML-Machine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https://www.ibm.com/think/topics/machine-learning</a:t>
            </a:r>
            <a:r>
              <a:rPr lang="en-US" dirty="0"/>
              <a:t> </a:t>
            </a:r>
          </a:p>
          <a:p>
            <a:pPr fontAlgn="base"/>
            <a:r>
              <a:rPr lang="en-US" dirty="0">
                <a:hlinkClick r:id="rId5"/>
              </a:rPr>
              <a:t>https://www.spiceworks.com/tech/artificial-intelligence/articles/what-is-ml/</a:t>
            </a:r>
            <a:r>
              <a:rPr lang="en-US" dirty="0"/>
              <a:t> </a:t>
            </a:r>
          </a:p>
          <a:p>
            <a:pPr fontAlgn="base"/>
            <a:r>
              <a:rPr lang="en-US" dirty="0">
                <a:hlinkClick r:id="rId6"/>
              </a:rPr>
              <a:t>https://cloud.google.com/learn/artificial-intelligence-vs-machine-learning?hl=en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2800" dirty="0">
                <a:solidFill>
                  <a:schemeClr val="bg1"/>
                </a:solidFill>
              </a:rPr>
              <a:t>Machine Learning (ML) is a subset of Artificial Intelligence (AI) that enables computers to learn and improve from data without explicit programming, using algorithms to analyze data, identify patterns, and make predictions or decisions</a:t>
            </a:r>
          </a:p>
        </p:txBody>
      </p:sp>
      <p:pic>
        <p:nvPicPr>
          <p:cNvPr id="5" name="Picture 4"/>
          <p:cNvPicPr>
            <a:picLocks noChangeAspect="1"/>
          </p:cNvPicPr>
          <p:nvPr/>
        </p:nvPicPr>
        <p:blipFill>
          <a:blip r:embed="rId7"/>
          <a:stretch>
            <a:fillRect/>
          </a:stretch>
        </p:blipFill>
        <p:spPr>
          <a:xfrm>
            <a:off x="4731657" y="798122"/>
            <a:ext cx="7620000" cy="3810000"/>
          </a:xfrm>
          <a:prstGeom prst="rect">
            <a:avLst/>
          </a:prstGeom>
        </p:spPr>
      </p:pic>
    </p:spTree>
    <p:extLst>
      <p:ext uri="{BB962C8B-B14F-4D97-AF65-F5344CB8AC3E}">
        <p14:creationId xmlns:p14="http://schemas.microsoft.com/office/powerpoint/2010/main" val="3196010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DL-Deep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https://aws.amazon.com/what-is/deep-learning/</a:t>
            </a:r>
            <a:r>
              <a:rPr lang="en-US" dirty="0"/>
              <a:t> </a:t>
            </a:r>
          </a:p>
          <a:p>
            <a:pPr fontAlgn="base"/>
            <a:r>
              <a:rPr lang="en-US" dirty="0">
                <a:hlinkClick r:id="rId5"/>
              </a:rPr>
              <a:t>https://www.ibm.com/think/topics/deep-learning</a:t>
            </a:r>
            <a:r>
              <a:rPr lang="en-US" dirty="0"/>
              <a:t> </a:t>
            </a:r>
          </a:p>
          <a:p>
            <a:pPr fontAlgn="base"/>
            <a:r>
              <a:rPr lang="en-US" dirty="0">
                <a:hlinkClick r:id="rId6"/>
              </a:rPr>
              <a:t>https://cloud.google.com/discover/what-is-deep-learning?hl=en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3200" dirty="0">
                <a:solidFill>
                  <a:schemeClr val="bg1"/>
                </a:solidFill>
              </a:rPr>
              <a:t>Deep learning is a subset of machine learning that focuses on utilizing neural networks to perform tasks such as classification, regression, and representation learning.</a:t>
            </a:r>
          </a:p>
        </p:txBody>
      </p:sp>
      <p:pic>
        <p:nvPicPr>
          <p:cNvPr id="4100" name="Picture 4" descr="What is deep learning - Logicmoj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258" y="809689"/>
            <a:ext cx="7024914" cy="40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9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a:t>
            </a:r>
            <a:r>
              <a:rPr lang="en-US" altLang="x-none" sz="2800" b="1" dirty="0" smtClean="0">
                <a:solidFill>
                  <a:schemeClr val="bg1"/>
                </a:solidFill>
                <a:cs typeface="Calibri" panose="020F0502020204030204" pitchFamily="34" charset="0"/>
              </a:rPr>
              <a:t>– What is </a:t>
            </a:r>
            <a:r>
              <a:rPr lang="en-US" altLang="x-none" sz="2800" dirty="0" smtClean="0">
                <a:solidFill>
                  <a:schemeClr val="bg1"/>
                </a:solidFill>
                <a:latin typeface="+mj-lt"/>
                <a:cs typeface="Calibri" panose="020F0502020204030204" pitchFamily="34" charset="0"/>
              </a:rPr>
              <a:t>Data science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78787" y="4943780"/>
            <a:ext cx="8026401" cy="1692771"/>
          </a:xfrm>
          <a:prstGeom prst="rect">
            <a:avLst/>
          </a:prstGeom>
        </p:spPr>
        <p:txBody>
          <a:bodyPr wrap="square">
            <a:spAutoFit/>
          </a:bodyPr>
          <a:lstStyle/>
          <a:p>
            <a:pPr fontAlgn="base"/>
            <a:r>
              <a:rPr lang="en-US" sz="2400" dirty="0" smtClean="0">
                <a:solidFill>
                  <a:srgbClr val="467886"/>
                </a:solidFill>
                <a:latin typeface="Calibri" panose="020F0502020204030204" pitchFamily="34" charset="0"/>
                <a:hlinkClick r:id="rId3"/>
              </a:rPr>
              <a:t>References:</a:t>
            </a:r>
          </a:p>
          <a:p>
            <a:pPr fontAlgn="base"/>
            <a:r>
              <a:rPr lang="en-US" sz="1600" dirty="0">
                <a:hlinkClick r:id="rId4"/>
              </a:rPr>
              <a:t>https://</a:t>
            </a:r>
            <a:r>
              <a:rPr lang="en-US" sz="1600" dirty="0" smtClean="0">
                <a:hlinkClick r:id="rId4"/>
              </a:rPr>
              <a:t>medium.com/analytics-vidhya/introduction-to-data-science-28deb32878e7</a:t>
            </a:r>
            <a:endParaRPr lang="en-US" sz="1600" dirty="0"/>
          </a:p>
          <a:p>
            <a:pPr fontAlgn="base"/>
            <a:r>
              <a:rPr lang="en-US" sz="1600" dirty="0">
                <a:hlinkClick r:id="rId5"/>
              </a:rPr>
              <a:t>https://</a:t>
            </a:r>
            <a:r>
              <a:rPr lang="en-US" sz="1600" dirty="0" smtClean="0">
                <a:hlinkClick r:id="rId5"/>
              </a:rPr>
              <a:t>www.ibm.com/think/topics/data-science</a:t>
            </a:r>
            <a:endParaRPr lang="en-US" sz="1600" dirty="0" smtClean="0"/>
          </a:p>
          <a:p>
            <a:pPr fontAlgn="base"/>
            <a:r>
              <a:rPr lang="en-US" sz="1600" dirty="0">
                <a:hlinkClick r:id="rId6"/>
              </a:rPr>
              <a:t>https://www.geeksforgeeks.org/data-science</a:t>
            </a:r>
            <a:r>
              <a:rPr lang="en-US" sz="1600" dirty="0" smtClean="0">
                <a:hlinkClick r:id="rId6"/>
              </a:rPr>
              <a:t>/</a:t>
            </a:r>
            <a:r>
              <a:rPr lang="en-US" sz="1600" dirty="0" smtClean="0"/>
              <a:t> </a:t>
            </a:r>
          </a:p>
          <a:p>
            <a:pPr fontAlgn="base"/>
            <a:r>
              <a:rPr lang="en-US" sz="1600" dirty="0">
                <a:hlinkClick r:id="rId7"/>
              </a:rPr>
              <a:t>https://ischoolonline.berkeley.edu/data-science/what-is-data-science</a:t>
            </a:r>
            <a:r>
              <a:rPr lang="en-US" sz="1600" dirty="0" smtClean="0">
                <a:hlinkClick r:id="rId7"/>
              </a:rPr>
              <a:t>/</a:t>
            </a:r>
            <a:r>
              <a:rPr lang="en-US" sz="1600" dirty="0" smtClean="0"/>
              <a:t> </a:t>
            </a:r>
          </a:p>
          <a:p>
            <a:pPr fontAlgn="base"/>
            <a:r>
              <a:rPr lang="en-US" sz="1600" dirty="0">
                <a:hlinkClick r:id="rId8"/>
              </a:rPr>
              <a:t>https://</a:t>
            </a:r>
            <a:r>
              <a:rPr lang="en-US" sz="1600" dirty="0" smtClean="0">
                <a:hlinkClick r:id="rId8"/>
              </a:rPr>
              <a:t>www.datacamp.com/blog/what-is-data-science-the-definitive-guide</a:t>
            </a:r>
            <a:r>
              <a:rPr lang="en-US" sz="1600" dirty="0" smtClean="0"/>
              <a:t>  </a:t>
            </a:r>
            <a:endParaRPr lang="en-US" sz="1600" dirty="0"/>
          </a:p>
        </p:txBody>
      </p:sp>
      <p:pic>
        <p:nvPicPr>
          <p:cNvPr id="1026" name="Picture 2" descr="Introduction To Data Science. What is Data Science? | by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09564"/>
            <a:ext cx="3476625" cy="3076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stretch>
            <a:fillRect/>
          </a:stretch>
        </p:blipFill>
        <p:spPr>
          <a:xfrm>
            <a:off x="3558747" y="1009564"/>
            <a:ext cx="6093254" cy="3076575"/>
          </a:xfrm>
          <a:prstGeom prst="rect">
            <a:avLst/>
          </a:prstGeom>
        </p:spPr>
      </p:pic>
    </p:spTree>
    <p:extLst>
      <p:ext uri="{BB962C8B-B14F-4D97-AF65-F5344CB8AC3E}">
        <p14:creationId xmlns:p14="http://schemas.microsoft.com/office/powerpoint/2010/main" val="1478442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97213" y="-14686"/>
            <a:ext cx="7084843" cy="5667768"/>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274944" y="-1089083"/>
            <a:ext cx="7262574" cy="9127997"/>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Big Picture –Applied Use Cases</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166710" y="4337231"/>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t>
            </a:r>
            <a:r>
              <a:rPr lang="en-US" dirty="0" smtClean="0">
                <a:hlinkClick r:id="rId4"/>
              </a:rPr>
              <a:t>cloud.google.com/discover/ai-applications?hl=en</a:t>
            </a:r>
            <a:endParaRPr lang="en-US" dirty="0" smtClean="0"/>
          </a:p>
          <a:p>
            <a:pPr fontAlgn="base"/>
            <a:r>
              <a:rPr lang="en-US" dirty="0">
                <a:hlinkClick r:id="rId5"/>
              </a:rPr>
              <a:t>https://</a:t>
            </a:r>
            <a:r>
              <a:rPr lang="en-US" dirty="0" smtClean="0">
                <a:hlinkClick r:id="rId5"/>
              </a:rPr>
              <a:t>www.ibm.com/think/topics/artificial-intelligence-business-use-cases</a:t>
            </a:r>
            <a:endParaRPr lang="en-US" dirty="0" smtClean="0"/>
          </a:p>
          <a:p>
            <a:pPr fontAlgn="base"/>
            <a:r>
              <a:rPr lang="en-US" dirty="0">
                <a:hlinkClick r:id="rId6"/>
              </a:rPr>
              <a:t>https://www.leewayhertz.com/ai-use-cases-and-applications</a:t>
            </a:r>
            <a:r>
              <a:rPr lang="en-US" dirty="0" smtClean="0">
                <a:hlinkClick r:id="rId6"/>
              </a:rPr>
              <a:t>/</a:t>
            </a:r>
            <a:r>
              <a:rPr lang="en-US" dirty="0" smtClean="0"/>
              <a:t> </a:t>
            </a:r>
            <a:r>
              <a:rPr lang="en-US" dirty="0"/>
              <a:t> </a:t>
            </a:r>
          </a:p>
        </p:txBody>
      </p:sp>
      <p:pic>
        <p:nvPicPr>
          <p:cNvPr id="8" name="Picture 7"/>
          <p:cNvPicPr>
            <a:picLocks noChangeAspect="1"/>
          </p:cNvPicPr>
          <p:nvPr/>
        </p:nvPicPr>
        <p:blipFill>
          <a:blip r:embed="rId7"/>
          <a:stretch>
            <a:fillRect/>
          </a:stretch>
        </p:blipFill>
        <p:spPr>
          <a:xfrm>
            <a:off x="1" y="798122"/>
            <a:ext cx="5040072" cy="3440049"/>
          </a:xfrm>
          <a:prstGeom prst="rect">
            <a:avLst/>
          </a:prstGeom>
        </p:spPr>
      </p:pic>
      <p:pic>
        <p:nvPicPr>
          <p:cNvPr id="11" name="Picture 2" descr="Deep learning: Models, enterprise applications, benefits, use cases,  implementation and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304" y="699062"/>
            <a:ext cx="7255696" cy="3539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60110" y="4187713"/>
            <a:ext cx="4894650" cy="1877437"/>
          </a:xfrm>
          <a:prstGeom prst="rect">
            <a:avLst/>
          </a:prstGeom>
        </p:spPr>
        <p:txBody>
          <a:bodyPr wrap="square">
            <a:spAutoFit/>
          </a:bodyPr>
          <a:lstStyle/>
          <a:p>
            <a:r>
              <a:rPr lang="en-US" dirty="0"/>
              <a:t>Use Cases </a:t>
            </a:r>
          </a:p>
          <a:p>
            <a:pPr marL="285750" indent="-285750">
              <a:buFont typeface="Wingdings" panose="05000000000000000000" pitchFamily="2" charset="2"/>
              <a:buChar char="q"/>
            </a:pPr>
            <a:r>
              <a:rPr lang="en-US" sz="1400" dirty="0" smtClean="0"/>
              <a:t>Traffic </a:t>
            </a:r>
            <a:r>
              <a:rPr lang="en-US" sz="1400" dirty="0"/>
              <a:t>signal – monitoring and schedule management </a:t>
            </a:r>
          </a:p>
          <a:p>
            <a:pPr marL="285750" indent="-285750">
              <a:buFont typeface="Wingdings" panose="05000000000000000000" pitchFamily="2" charset="2"/>
              <a:buChar char="q"/>
            </a:pPr>
            <a:r>
              <a:rPr lang="en-US" sz="1400" dirty="0" smtClean="0"/>
              <a:t>Traffic </a:t>
            </a:r>
            <a:r>
              <a:rPr lang="en-US" sz="1400" dirty="0" err="1"/>
              <a:t>challan</a:t>
            </a:r>
            <a:r>
              <a:rPr lang="en-US" sz="1400" dirty="0"/>
              <a:t> – signal break – speed limit monitoring system </a:t>
            </a:r>
          </a:p>
          <a:p>
            <a:pPr marL="285750" indent="-285750">
              <a:buFont typeface="Wingdings" panose="05000000000000000000" pitchFamily="2" charset="2"/>
              <a:buChar char="q"/>
            </a:pPr>
            <a:r>
              <a:rPr lang="en-US" sz="1400" dirty="0" smtClean="0"/>
              <a:t>Autonomous </a:t>
            </a:r>
            <a:r>
              <a:rPr lang="en-US" sz="1400" dirty="0"/>
              <a:t>cars , self driving car  - safe driving . Collision detection </a:t>
            </a:r>
          </a:p>
          <a:p>
            <a:pPr marL="285750" indent="-285750">
              <a:buFont typeface="Wingdings" panose="05000000000000000000" pitchFamily="2" charset="2"/>
              <a:buChar char="q"/>
            </a:pPr>
            <a:r>
              <a:rPr lang="en-US" sz="1400" dirty="0" smtClean="0"/>
              <a:t>M-Tag </a:t>
            </a:r>
            <a:r>
              <a:rPr lang="en-US" sz="1400" dirty="0"/>
              <a:t>scan and deduction of fee – on ring road , motorway </a:t>
            </a:r>
          </a:p>
          <a:p>
            <a:pPr marL="285750" indent="-285750">
              <a:buFont typeface="Wingdings" panose="05000000000000000000" pitchFamily="2" charset="2"/>
              <a:buChar char="q"/>
            </a:pPr>
            <a:r>
              <a:rPr lang="en-US" sz="1400" smtClean="0"/>
              <a:t>Prescription </a:t>
            </a:r>
            <a:r>
              <a:rPr lang="en-US" sz="1400" dirty="0"/>
              <a:t>on medical industry – based on machine learning </a:t>
            </a:r>
          </a:p>
          <a:p>
            <a:pPr marL="285750" indent="-285750">
              <a:buFont typeface="Wingdings" panose="05000000000000000000" pitchFamily="2" charset="2"/>
              <a:buChar char="q"/>
            </a:pPr>
            <a:r>
              <a:rPr lang="en-US" sz="1400" dirty="0" smtClean="0"/>
              <a:t>Legal </a:t>
            </a:r>
            <a:r>
              <a:rPr lang="en-US" sz="1400" dirty="0"/>
              <a:t>support – for based on Law – rules and cases history </a:t>
            </a:r>
          </a:p>
        </p:txBody>
      </p:sp>
    </p:spTree>
    <p:extLst>
      <p:ext uri="{BB962C8B-B14F-4D97-AF65-F5344CB8AC3E}">
        <p14:creationId xmlns:p14="http://schemas.microsoft.com/office/powerpoint/2010/main" val="4208292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Challenges of AI</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4031776"/>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www.simplilearn.com/challenges-of-artificial-intelligence-article</a:t>
            </a:r>
          </a:p>
          <a:p>
            <a:pPr fontAlgn="base"/>
            <a:r>
              <a:rPr lang="en-US" dirty="0">
                <a:solidFill>
                  <a:srgbClr val="467886"/>
                </a:solidFill>
                <a:latin typeface="Calibri" panose="020F0502020204030204" pitchFamily="34" charset="0"/>
                <a:hlinkClick r:id="rId3"/>
              </a:rPr>
              <a:t>https://www.geeksforgeeks.org/top-challenges-for-artificial-intelligence</a:t>
            </a:r>
            <a:r>
              <a:rPr lang="en-US" dirty="0" smtClean="0">
                <a:solidFill>
                  <a:srgbClr val="467886"/>
                </a:solidFill>
                <a:latin typeface="Calibri" panose="020F0502020204030204" pitchFamily="34" charset="0"/>
                <a:hlinkClick r:id="rId3"/>
              </a:rPr>
              <a:t>/</a:t>
            </a:r>
          </a:p>
          <a:p>
            <a:pPr fontAlgn="base"/>
            <a:r>
              <a:rPr lang="en-US" dirty="0">
                <a:solidFill>
                  <a:srgbClr val="467886"/>
                </a:solidFill>
                <a:latin typeface="Calibri" panose="020F0502020204030204" pitchFamily="34" charset="0"/>
                <a:hlinkClick r:id="rId3"/>
              </a:rPr>
              <a:t>https://www.upgrad.com/blog/top-challenges-in-artificial-intelligence/</a:t>
            </a:r>
            <a:endParaRPr lang="en-US" dirty="0" smtClean="0">
              <a:solidFill>
                <a:srgbClr val="467886"/>
              </a:solidFill>
              <a:latin typeface="Calibri" panose="020F0502020204030204" pitchFamily="34" charset="0"/>
              <a:hlinkClick r:id="rId3"/>
            </a:endParaRPr>
          </a:p>
        </p:txBody>
      </p:sp>
      <p:pic>
        <p:nvPicPr>
          <p:cNvPr id="4" name="Picture 3"/>
          <p:cNvPicPr>
            <a:picLocks noChangeAspect="1"/>
          </p:cNvPicPr>
          <p:nvPr/>
        </p:nvPicPr>
        <p:blipFill>
          <a:blip r:embed="rId4"/>
          <a:stretch>
            <a:fillRect/>
          </a:stretch>
        </p:blipFill>
        <p:spPr>
          <a:xfrm>
            <a:off x="88532" y="699061"/>
            <a:ext cx="12103468" cy="3333750"/>
          </a:xfrm>
          <a:prstGeom prst="rect">
            <a:avLst/>
          </a:prstGeom>
        </p:spPr>
      </p:pic>
    </p:spTree>
    <p:extLst>
      <p:ext uri="{BB962C8B-B14F-4D97-AF65-F5344CB8AC3E}">
        <p14:creationId xmlns:p14="http://schemas.microsoft.com/office/powerpoint/2010/main" val="1495279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434974" y="5243424"/>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www.wgu.edu/blog/ai-careers-guide-jobs-artificial-intelligence2503.html</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4"/>
              </a:rPr>
              <a:t>https://</a:t>
            </a:r>
            <a:r>
              <a:rPr lang="en-US" dirty="0" smtClean="0">
                <a:solidFill>
                  <a:srgbClr val="467886"/>
                </a:solidFill>
                <a:latin typeface="Calibri" panose="020F0502020204030204" pitchFamily="34" charset="0"/>
                <a:hlinkClick r:id="rId4"/>
              </a:rPr>
              <a:t>mitsloan.mit.edu/ideas-made-to-matter/why-future-ai-future-work</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a:t>
            </a:r>
            <a:r>
              <a:rPr lang="en-US" dirty="0" smtClean="0">
                <a:solidFill>
                  <a:srgbClr val="467886"/>
                </a:solidFill>
                <a:latin typeface="Calibri" panose="020F0502020204030204" pitchFamily="34" charset="0"/>
                <a:hlinkClick r:id="rId5"/>
              </a:rPr>
              <a:t>csuglobal.edu/blog/why-ai-important</a:t>
            </a:r>
            <a:r>
              <a:rPr lang="en-US" dirty="0" smtClean="0">
                <a:solidFill>
                  <a:srgbClr val="467886"/>
                </a:solidFill>
                <a:latin typeface="Calibri" panose="020F0502020204030204" pitchFamily="34" charset="0"/>
              </a:rPr>
              <a:t> </a:t>
            </a:r>
            <a:endParaRPr lang="en-US" dirty="0" smtClean="0">
              <a:solidFill>
                <a:srgbClr val="467886"/>
              </a:solidFill>
              <a:latin typeface="Calibri" panose="020F0502020204030204" pitchFamily="34" charset="0"/>
              <a:hlinkClick r:id="rId6"/>
            </a:endParaRPr>
          </a:p>
        </p:txBody>
      </p:sp>
      <p:pic>
        <p:nvPicPr>
          <p:cNvPr id="3" name="Picture 2"/>
          <p:cNvPicPr>
            <a:picLocks noChangeAspect="1"/>
          </p:cNvPicPr>
          <p:nvPr/>
        </p:nvPicPr>
        <p:blipFill>
          <a:blip r:embed="rId7"/>
          <a:stretch>
            <a:fillRect/>
          </a:stretch>
        </p:blipFill>
        <p:spPr>
          <a:xfrm>
            <a:off x="4448175" y="699061"/>
            <a:ext cx="7743825" cy="4619625"/>
          </a:xfrm>
          <a:prstGeom prst="rect">
            <a:avLst/>
          </a:prstGeom>
        </p:spPr>
      </p:pic>
      <p:sp>
        <p:nvSpPr>
          <p:cNvPr id="5" name="TextBox 4"/>
          <p:cNvSpPr txBox="1"/>
          <p:nvPr/>
        </p:nvSpPr>
        <p:spPr>
          <a:xfrm>
            <a:off x="0" y="175841"/>
            <a:ext cx="7779657" cy="523220"/>
          </a:xfrm>
          <a:prstGeom prst="rect">
            <a:avLst/>
          </a:prstGeom>
          <a:noFill/>
        </p:spPr>
        <p:txBody>
          <a:bodyPr wrap="square" rtlCol="0">
            <a:spAutoFit/>
          </a:bodyPr>
          <a:lstStyle/>
          <a:p>
            <a:r>
              <a:rPr lang="en-US" sz="2800" b="1" dirty="0" smtClean="0">
                <a:solidFill>
                  <a:schemeClr val="bg1"/>
                </a:solidFill>
              </a:rPr>
              <a:t>Your Professional  Career – Why AI Important</a:t>
            </a:r>
            <a:endParaRPr lang="en-US" sz="2800" b="1" dirty="0">
              <a:solidFill>
                <a:schemeClr val="bg1"/>
              </a:solidFill>
            </a:endParaRPr>
          </a:p>
        </p:txBody>
      </p:sp>
    </p:spTree>
    <p:extLst>
      <p:ext uri="{BB962C8B-B14F-4D97-AF65-F5344CB8AC3E}">
        <p14:creationId xmlns:p14="http://schemas.microsoft.com/office/powerpoint/2010/main" val="583398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a:t>
            </a:r>
            <a:endParaRPr lang="x-none" altLang="en-US" sz="2800" dirty="0"/>
          </a:p>
        </p:txBody>
      </p:sp>
      <p:sp>
        <p:nvSpPr>
          <p:cNvPr id="14" name="텍스트 개체 틀 13"/>
          <p:cNvSpPr>
            <a:spLocks noGrp="1"/>
          </p:cNvSpPr>
          <p:nvPr>
            <p:ph type="body" sz="quarter" idx="15"/>
          </p:nvPr>
        </p:nvSpPr>
        <p:spPr>
          <a:xfrm>
            <a:off x="0" y="2800344"/>
            <a:ext cx="8963024" cy="4302124"/>
          </a:xfrm>
        </p:spPr>
        <p:txBody>
          <a:bodyPr>
            <a:normAutofit/>
          </a:bodyPr>
          <a:lstStyle/>
          <a:p>
            <a:pPr fontAlgn="base"/>
            <a:r>
              <a:rPr lang="en-US" sz="2400" b="1" dirty="0" smtClean="0"/>
              <a:t>Strongly </a:t>
            </a:r>
            <a:r>
              <a:rPr lang="en-US" sz="2400" b="1" dirty="0"/>
              <a:t>typed </a:t>
            </a:r>
            <a:r>
              <a:rPr lang="en-US" sz="2400" b="1" dirty="0" err="1"/>
              <a:t>vs</a:t>
            </a:r>
            <a:r>
              <a:rPr lang="en-US" sz="2400" b="1" dirty="0"/>
              <a:t> weekly typed Programming languages </a:t>
            </a:r>
          </a:p>
          <a:p>
            <a:pPr fontAlgn="base"/>
            <a:r>
              <a:rPr lang="en-US" sz="1400" dirty="0">
                <a:hlinkClick r:id="rId3"/>
              </a:rPr>
              <a:t>https://99x.io/europe/resources/blog/strongly-vs-weakly-typed-languages</a:t>
            </a:r>
            <a:r>
              <a:rPr lang="en-US" sz="1400" dirty="0"/>
              <a:t> </a:t>
            </a:r>
          </a:p>
          <a:p>
            <a:pPr fontAlgn="base"/>
            <a:r>
              <a:rPr lang="en-US" sz="1400" dirty="0">
                <a:hlinkClick r:id="rId4"/>
              </a:rPr>
              <a:t>https://www.linkedin.com/advice/0/what-difference-between-strongly-weakly-typed-eqwlc</a:t>
            </a:r>
            <a:r>
              <a:rPr lang="en-US" sz="1400" dirty="0"/>
              <a:t> </a:t>
            </a:r>
          </a:p>
          <a:p>
            <a:pPr fontAlgn="base"/>
            <a:r>
              <a:rPr lang="en-US" sz="1400" dirty="0">
                <a:hlinkClick r:id="rId5"/>
              </a:rPr>
              <a:t>https://medium.com/@fedor.selenskiy/static-dynamic-vs-strong-weak-typing-a-common-misconception-d050f24b7db9</a:t>
            </a:r>
            <a:r>
              <a:rPr lang="en-US" sz="1400" dirty="0"/>
              <a:t> </a:t>
            </a:r>
          </a:p>
          <a:p>
            <a:pPr fontAlgn="base"/>
            <a:r>
              <a:rPr lang="en-US" dirty="0"/>
              <a:t> </a:t>
            </a:r>
          </a:p>
          <a:p>
            <a:pPr fontAlgn="base"/>
            <a:r>
              <a:rPr lang="en-US" sz="2400" b="1" dirty="0"/>
              <a:t>Structured </a:t>
            </a:r>
            <a:r>
              <a:rPr lang="en-US" sz="2400" b="1" dirty="0" err="1"/>
              <a:t>vs</a:t>
            </a:r>
            <a:r>
              <a:rPr lang="en-US" sz="2400" b="1" dirty="0"/>
              <a:t> Object oriented - Programming Languages </a:t>
            </a:r>
          </a:p>
          <a:p>
            <a:pPr fontAlgn="base"/>
            <a:r>
              <a:rPr lang="en-US" sz="1400" dirty="0">
                <a:hlinkClick r:id="rId6"/>
              </a:rPr>
              <a:t>https://www.geeksforgeeks.org/difference-between-structured-programming-and-object-oriented-programming/</a:t>
            </a:r>
            <a:r>
              <a:rPr lang="en-US" sz="1400" dirty="0"/>
              <a:t> </a:t>
            </a:r>
          </a:p>
          <a:p>
            <a:pPr fontAlgn="base"/>
            <a:r>
              <a:rPr lang="en-US" sz="1400" dirty="0">
                <a:hlinkClick r:id="rId7"/>
              </a:rPr>
              <a:t>https://dzone.com/articles/decoding-the-nuances-structured-vs-object-oriented</a:t>
            </a:r>
            <a:r>
              <a:rPr lang="en-US" sz="1400" dirty="0"/>
              <a:t> </a:t>
            </a:r>
          </a:p>
          <a:p>
            <a:pPr fontAlgn="base"/>
            <a:r>
              <a:rPr lang="en-US" sz="1400" dirty="0">
                <a:hlinkClick r:id="rId8"/>
              </a:rPr>
              <a:t>https://www.tutorialspoint.com/difference-between-structured-and-object-oriented-programming</a:t>
            </a:r>
            <a:r>
              <a:rPr lang="en-US" sz="1400" dirty="0"/>
              <a:t> </a:t>
            </a:r>
          </a:p>
          <a:p>
            <a:pPr fontAlgn="base"/>
            <a:r>
              <a:rPr lang="en-US" dirty="0"/>
              <a:t> </a:t>
            </a:r>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9"/>
          <a:stretch>
            <a:fillRect/>
          </a:stretch>
        </p:blipFill>
        <p:spPr>
          <a:xfrm>
            <a:off x="6673289" y="-1"/>
            <a:ext cx="5549900" cy="3682999"/>
          </a:xfrm>
          <a:prstGeom prst="rect">
            <a:avLst/>
          </a:prstGeom>
        </p:spPr>
      </p:pic>
      <p:pic>
        <p:nvPicPr>
          <p:cNvPr id="3" name="Picture 2"/>
          <p:cNvPicPr>
            <a:picLocks noChangeAspect="1"/>
          </p:cNvPicPr>
          <p:nvPr/>
        </p:nvPicPr>
        <p:blipFill>
          <a:blip r:embed="rId10"/>
          <a:stretch>
            <a:fillRect/>
          </a:stretch>
        </p:blipFill>
        <p:spPr>
          <a:xfrm>
            <a:off x="8051800" y="4676775"/>
            <a:ext cx="4343400" cy="2181225"/>
          </a:xfrm>
          <a:prstGeom prst="rect">
            <a:avLst/>
          </a:prstGeom>
        </p:spPr>
      </p:pic>
    </p:spTree>
    <p:extLst>
      <p:ext uri="{BB962C8B-B14F-4D97-AF65-F5344CB8AC3E}">
        <p14:creationId xmlns:p14="http://schemas.microsoft.com/office/powerpoint/2010/main" val="237473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- 2</a:t>
            </a:r>
            <a:endParaRPr lang="x-none" altLang="en-US" sz="2800" dirty="0"/>
          </a:p>
        </p:txBody>
      </p:sp>
      <p:sp>
        <p:nvSpPr>
          <p:cNvPr id="14" name="텍스트 개체 틀 13"/>
          <p:cNvSpPr>
            <a:spLocks noGrp="1"/>
          </p:cNvSpPr>
          <p:nvPr>
            <p:ph type="body" sz="quarter" idx="15"/>
          </p:nvPr>
        </p:nvSpPr>
        <p:spPr>
          <a:xfrm>
            <a:off x="53696" y="2378262"/>
            <a:ext cx="8963024" cy="4302124"/>
          </a:xfrm>
        </p:spPr>
        <p:txBody>
          <a:bodyPr>
            <a:normAutofit/>
          </a:bodyPr>
          <a:lstStyle/>
          <a:p>
            <a:pPr fontAlgn="base"/>
            <a:r>
              <a:rPr lang="en-US" sz="2800" b="1" dirty="0"/>
              <a:t>Compiled </a:t>
            </a:r>
            <a:r>
              <a:rPr lang="en-US" sz="2800" b="1" dirty="0" err="1"/>
              <a:t>vs</a:t>
            </a:r>
            <a:r>
              <a:rPr lang="en-US" sz="2800" b="1" dirty="0"/>
              <a:t> Interpreted Programming Languages </a:t>
            </a:r>
          </a:p>
          <a:p>
            <a:pPr fontAlgn="base"/>
            <a:r>
              <a:rPr lang="en-US" sz="1600" dirty="0">
                <a:hlinkClick r:id="rId3"/>
              </a:rPr>
              <a:t>https://www.freecodecamp.org/news/compiled-versus-interpreted-languages/</a:t>
            </a:r>
            <a:r>
              <a:rPr lang="en-US" sz="1600" dirty="0"/>
              <a:t> </a:t>
            </a:r>
          </a:p>
          <a:p>
            <a:pPr fontAlgn="base"/>
            <a:r>
              <a:rPr lang="en-US" sz="1600" dirty="0">
                <a:hlinkClick r:id="rId4"/>
              </a:rPr>
              <a:t>https://www.geeksforgeeks.org/difference-between-compiled-and-interpreted-language/</a:t>
            </a:r>
            <a:r>
              <a:rPr lang="en-US" sz="1600" dirty="0"/>
              <a:t> </a:t>
            </a:r>
          </a:p>
          <a:p>
            <a:pPr fontAlgn="base"/>
            <a:r>
              <a:rPr lang="en-US" sz="1600" dirty="0">
                <a:hlinkClick r:id="rId5"/>
              </a:rPr>
              <a:t>https://byjus.com/gate/difference-between-compiled-and-interpreted-language/</a:t>
            </a:r>
            <a:r>
              <a:rPr lang="en-US" sz="1600" dirty="0"/>
              <a:t> </a:t>
            </a:r>
          </a:p>
          <a:p>
            <a:pPr fontAlgn="base"/>
            <a:r>
              <a:rPr lang="en-US" sz="1600" dirty="0"/>
              <a:t> </a:t>
            </a:r>
          </a:p>
          <a:p>
            <a:pPr fontAlgn="base"/>
            <a:r>
              <a:rPr lang="en-US" sz="2800" b="1" dirty="0"/>
              <a:t>Open Source </a:t>
            </a:r>
            <a:r>
              <a:rPr lang="en-US" sz="2800" b="1" dirty="0" err="1"/>
              <a:t>vs</a:t>
            </a:r>
            <a:r>
              <a:rPr lang="en-US" sz="2800" b="1" dirty="0"/>
              <a:t> Close source - Development / Culture </a:t>
            </a:r>
          </a:p>
          <a:p>
            <a:pPr fontAlgn="base"/>
            <a:r>
              <a:rPr lang="en-US" sz="1500" dirty="0">
                <a:hlinkClick r:id="rId6"/>
              </a:rPr>
              <a:t>https://edu.gcfglobal.org/en/basic-computer-skills/open-source-vs-closed-source-software/1/</a:t>
            </a:r>
            <a:r>
              <a:rPr lang="en-US" sz="1500" dirty="0"/>
              <a:t> </a:t>
            </a:r>
          </a:p>
          <a:p>
            <a:pPr fontAlgn="base"/>
            <a:r>
              <a:rPr lang="en-US" sz="1500" dirty="0">
                <a:hlinkClick r:id="rId7"/>
              </a:rPr>
              <a:t>https://www.pingcap.com/article/open-source-vs-closed-source-software-benefits/</a:t>
            </a:r>
            <a:r>
              <a:rPr lang="en-US" sz="1500" dirty="0"/>
              <a:t> </a:t>
            </a:r>
          </a:p>
          <a:p>
            <a:pPr fontAlgn="base"/>
            <a:r>
              <a:rPr lang="en-US" sz="1500" dirty="0">
                <a:hlinkClick r:id="rId8"/>
              </a:rPr>
              <a:t>https://www.splunk.com/en_us/blog/learn/open-vs-closed-source-software.html</a:t>
            </a:r>
            <a:r>
              <a:rPr lang="en-US" sz="1500" dirty="0"/>
              <a:t> </a:t>
            </a:r>
          </a:p>
          <a:p>
            <a:pPr fontAlgn="base"/>
            <a:r>
              <a:rPr lang="en-US" sz="1500" dirty="0"/>
              <a:t> </a:t>
            </a:r>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26" name="Picture 2" descr="Major Differences Between the Open and Close Sourced Softwa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4329" y="4635500"/>
            <a:ext cx="4627671"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gramming Langu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1254" y="-1"/>
            <a:ext cx="5100746" cy="2819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914767"/>
            <a:ext cx="7847872"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Open Source as business Strategy- example</a:t>
            </a:r>
          </a:p>
          <a:p>
            <a:pPr marL="285750" indent="-285750">
              <a:buFont typeface="Wingdings" panose="05000000000000000000" pitchFamily="2" charset="2"/>
              <a:buChar char="q"/>
            </a:pPr>
            <a:r>
              <a:rPr lang="en-US" dirty="0" smtClean="0"/>
              <a:t>Open Source – with custom build by each vendor. Foundation  and its variant</a:t>
            </a:r>
          </a:p>
          <a:p>
            <a:pPr marL="285750" indent="-285750">
              <a:buFont typeface="Wingdings" panose="05000000000000000000" pitchFamily="2" charset="2"/>
              <a:buChar char="q"/>
            </a:pPr>
            <a:r>
              <a:rPr lang="en-US" dirty="0" smtClean="0"/>
              <a:t>M&amp;A process – Company culture  </a:t>
            </a:r>
            <a:endParaRPr lang="en-US" dirty="0"/>
          </a:p>
        </p:txBody>
      </p:sp>
    </p:spTree>
    <p:extLst>
      <p:ext uri="{BB962C8B-B14F-4D97-AF65-F5344CB8AC3E}">
        <p14:creationId xmlns:p14="http://schemas.microsoft.com/office/powerpoint/2010/main" val="31649994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The Python - Way</a:t>
            </a:r>
            <a:endParaRPr lang="x-none" altLang="en-US" sz="2800" dirty="0"/>
          </a:p>
        </p:txBody>
      </p:sp>
      <p:sp>
        <p:nvSpPr>
          <p:cNvPr id="14" name="텍스트 개체 틀 13"/>
          <p:cNvSpPr>
            <a:spLocks noGrp="1"/>
          </p:cNvSpPr>
          <p:nvPr>
            <p:ph type="body" sz="quarter" idx="15"/>
          </p:nvPr>
        </p:nvSpPr>
        <p:spPr>
          <a:xfrm>
            <a:off x="237566" y="1070162"/>
            <a:ext cx="4855134" cy="4302124"/>
          </a:xfrm>
        </p:spPr>
        <p:txBody>
          <a:bodyPr>
            <a:normAutofit/>
          </a:bodyPr>
          <a:lstStyle/>
          <a:p>
            <a:pPr marL="285750" indent="-285750" fontAlgn="base">
              <a:buFont typeface="Wingdings" panose="05000000000000000000" pitchFamily="2" charset="2"/>
              <a:buChar char="q"/>
            </a:pPr>
            <a:r>
              <a:rPr lang="en-US" dirty="0" smtClean="0"/>
              <a:t>IDE: Visual Studio Code</a:t>
            </a:r>
          </a:p>
          <a:p>
            <a:pPr marL="285750" indent="-285750" fontAlgn="base">
              <a:buFont typeface="Wingdings" panose="05000000000000000000" pitchFamily="2" charset="2"/>
              <a:buChar char="q"/>
            </a:pPr>
            <a:r>
              <a:rPr lang="en-US" dirty="0" smtClean="0"/>
              <a:t>IDE Extension: Python by Microsoft</a:t>
            </a:r>
            <a:endParaRPr lang="en-US" dirty="0"/>
          </a:p>
          <a:p>
            <a:pPr marL="285750" indent="-285750" fontAlgn="base">
              <a:buFont typeface="Wingdings" panose="05000000000000000000" pitchFamily="2" charset="2"/>
              <a:buChar char="q"/>
            </a:pPr>
            <a:r>
              <a:rPr lang="en-US" dirty="0" smtClean="0"/>
              <a:t>Python </a:t>
            </a:r>
            <a:r>
              <a:rPr lang="en-US" dirty="0"/>
              <a:t>version : </a:t>
            </a:r>
            <a:r>
              <a:rPr lang="en-US" dirty="0" smtClean="0"/>
              <a:t> 3.13.2</a:t>
            </a:r>
          </a:p>
          <a:p>
            <a:pPr marL="285750" indent="-285750" fontAlgn="base">
              <a:buFont typeface="Wingdings" panose="05000000000000000000" pitchFamily="2" charset="2"/>
              <a:buChar char="q"/>
            </a:pPr>
            <a:r>
              <a:rPr lang="en-US" dirty="0" smtClean="0"/>
              <a:t>Source Code Repository : </a:t>
            </a:r>
            <a:r>
              <a:rPr lang="en-US" dirty="0" err="1" smtClean="0"/>
              <a:t>GitHub</a:t>
            </a:r>
            <a:endParaRPr lang="en-US" dirty="0" smtClean="0"/>
          </a:p>
          <a:p>
            <a:pPr marL="285750" indent="-285750" fontAlgn="base">
              <a:buFont typeface="Wingdings" panose="05000000000000000000" pitchFamily="2" charset="2"/>
              <a:buChar char="q"/>
            </a:pPr>
            <a:r>
              <a:rPr lang="en-US" dirty="0" smtClean="0"/>
              <a:t>Code Debugger: Build-in</a:t>
            </a:r>
          </a:p>
          <a:p>
            <a:pPr marL="285750" indent="-285750" fontAlgn="base">
              <a:buFont typeface="Wingdings" panose="05000000000000000000" pitchFamily="2" charset="2"/>
              <a:buChar char="q"/>
            </a:pPr>
            <a:r>
              <a:rPr lang="en-US" dirty="0" smtClean="0"/>
              <a:t>System Requirements – how to find</a:t>
            </a:r>
          </a:p>
          <a:p>
            <a:pPr marL="285750" indent="-285750" fontAlgn="base">
              <a:buFont typeface="Wingdings" panose="05000000000000000000" pitchFamily="2" charset="2"/>
              <a:buChar char="q"/>
            </a:pPr>
            <a:r>
              <a:rPr lang="en-US" dirty="0" smtClean="0"/>
              <a:t>Feature – Release notes</a:t>
            </a:r>
          </a:p>
          <a:p>
            <a:pPr marL="285750" indent="-285750" fontAlgn="base">
              <a:buFont typeface="Wingdings" panose="05000000000000000000" pitchFamily="2" charset="2"/>
              <a:buChar char="q"/>
            </a:pPr>
            <a:r>
              <a:rPr lang="en-US" dirty="0" smtClean="0"/>
              <a:t>Known Issues</a:t>
            </a:r>
          </a:p>
          <a:p>
            <a:pPr marL="285750" indent="-285750" fontAlgn="base">
              <a:buFont typeface="Wingdings" panose="05000000000000000000" pitchFamily="2" charset="2"/>
              <a:buChar char="q"/>
            </a:pPr>
            <a:r>
              <a:rPr lang="en-US" dirty="0" smtClean="0"/>
              <a:t>Using Google and LLMs</a:t>
            </a:r>
            <a:endParaRPr lang="en-US"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3"/>
          <a:stretch>
            <a:fillRect/>
          </a:stretch>
        </p:blipFill>
        <p:spPr>
          <a:xfrm>
            <a:off x="5384800" y="824753"/>
            <a:ext cx="5197474" cy="6033247"/>
          </a:xfrm>
          <a:prstGeom prst="rect">
            <a:avLst/>
          </a:prstGeom>
        </p:spPr>
      </p:pic>
      <p:sp>
        <p:nvSpPr>
          <p:cNvPr id="3" name="TextBox 2"/>
          <p:cNvSpPr txBox="1"/>
          <p:nvPr/>
        </p:nvSpPr>
        <p:spPr>
          <a:xfrm>
            <a:off x="551935" y="5494638"/>
            <a:ext cx="4209535" cy="830997"/>
          </a:xfrm>
          <a:prstGeom prst="rect">
            <a:avLst/>
          </a:prstGeom>
          <a:noFill/>
        </p:spPr>
        <p:txBody>
          <a:bodyPr wrap="square" rtlCol="0">
            <a:spAutoFit/>
          </a:bodyPr>
          <a:lstStyle/>
          <a:p>
            <a:pPr fontAlgn="base"/>
            <a:r>
              <a:rPr lang="en-US" sz="1200" dirty="0" smtClean="0">
                <a:hlinkClick r:id="rId4"/>
              </a:rPr>
              <a:t>Resources:</a:t>
            </a:r>
          </a:p>
          <a:p>
            <a:pPr fontAlgn="base"/>
            <a:r>
              <a:rPr lang="en-US" sz="1200" dirty="0" smtClean="0">
                <a:hlinkClick r:id="rId4"/>
              </a:rPr>
              <a:t>https</a:t>
            </a:r>
            <a:r>
              <a:rPr lang="en-US" sz="1200" dirty="0">
                <a:hlinkClick r:id="rId4"/>
              </a:rPr>
              <a:t>://</a:t>
            </a:r>
            <a:r>
              <a:rPr lang="en-US" sz="1200" dirty="0" smtClean="0">
                <a:hlinkClick r:id="rId4"/>
              </a:rPr>
              <a:t>wiki.python.org/moin/BeginnersGuide/Programmers</a:t>
            </a:r>
            <a:r>
              <a:rPr lang="en-US" sz="1200" dirty="0" smtClean="0"/>
              <a:t> </a:t>
            </a:r>
            <a:r>
              <a:rPr lang="en-US" sz="1200" dirty="0"/>
              <a:t> </a:t>
            </a:r>
          </a:p>
          <a:p>
            <a:pPr fontAlgn="base"/>
            <a:r>
              <a:rPr lang="en-US" sz="1200" dirty="0"/>
              <a:t> </a:t>
            </a:r>
          </a:p>
          <a:p>
            <a:endParaRPr lang="en-US" sz="1200" dirty="0"/>
          </a:p>
        </p:txBody>
      </p:sp>
    </p:spTree>
    <p:extLst>
      <p:ext uri="{BB962C8B-B14F-4D97-AF65-F5344CB8AC3E}">
        <p14:creationId xmlns:p14="http://schemas.microsoft.com/office/powerpoint/2010/main" val="1359168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a16="http://schemas.microsoft.com/office/drawing/2014/main" xmlns=""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a16="http://schemas.microsoft.com/office/drawing/2014/main" xmlns=""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a16="http://schemas.microsoft.com/office/drawing/2014/main" xmlns="" id="{B6EEA1CA-9E96-3C4E-AC72-462380D0677E}"/>
              </a:ext>
            </a:extLst>
          </p:cNvPr>
          <p:cNvSpPr/>
          <p:nvPr/>
        </p:nvSpPr>
        <p:spPr>
          <a:xfrm>
            <a:off x="166500" y="137306"/>
            <a:ext cx="10789521" cy="646331"/>
          </a:xfrm>
          <a:prstGeom prst="rect">
            <a:avLst/>
          </a:prstGeom>
        </p:spPr>
        <p:txBody>
          <a:bodyPr wrap="square">
            <a:spAutoFit/>
          </a:bodyPr>
          <a:lstStyle/>
          <a:p>
            <a:r>
              <a:rPr lang="en-US" sz="2800" b="1" dirty="0" smtClean="0"/>
              <a:t>Artificial </a:t>
            </a:r>
            <a:r>
              <a:rPr lang="en-US" sz="2800" b="1" dirty="0"/>
              <a:t>Intelligence (Machine Learning &amp; Deep Learning</a:t>
            </a:r>
            <a:r>
              <a:rPr lang="en-US" sz="2800" b="1" dirty="0" smtClean="0"/>
              <a:t>) -Timelines</a:t>
            </a:r>
            <a:r>
              <a:rPr lang="en-US" sz="3600" b="1" dirty="0" smtClean="0"/>
              <a:t> </a:t>
            </a:r>
            <a:endParaRPr lang="en-US" altLang="x-none" sz="3600" b="1"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364343" y="783637"/>
            <a:ext cx="10827657" cy="6074363"/>
          </a:xfrm>
          <a:prstGeom prst="rect">
            <a:avLst/>
          </a:prstGeom>
        </p:spPr>
      </p:pic>
    </p:spTree>
    <p:extLst>
      <p:ext uri="{BB962C8B-B14F-4D97-AF65-F5344CB8AC3E}">
        <p14:creationId xmlns:p14="http://schemas.microsoft.com/office/powerpoint/2010/main" val="752833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What is expected in this Course?</a:t>
            </a:r>
            <a:endParaRPr lang="x-none" altLang="en-US" sz="2800" dirty="0"/>
          </a:p>
        </p:txBody>
      </p:sp>
      <p:sp>
        <p:nvSpPr>
          <p:cNvPr id="14" name="텍스트 개체 틀 13"/>
          <p:cNvSpPr>
            <a:spLocks noGrp="1"/>
          </p:cNvSpPr>
          <p:nvPr>
            <p:ph type="body" sz="quarter" idx="15"/>
          </p:nvPr>
        </p:nvSpPr>
        <p:spPr>
          <a:xfrm>
            <a:off x="237565" y="1070162"/>
            <a:ext cx="10192307" cy="4302124"/>
          </a:xfrm>
        </p:spPr>
        <p:txBody>
          <a:bodyPr>
            <a:normAutofit/>
          </a:bodyPr>
          <a:lstStyle/>
          <a:p>
            <a:pPr marL="285750" indent="-285750" fontAlgn="base">
              <a:buFont typeface="Wingdings" panose="05000000000000000000" pitchFamily="2" charset="2"/>
              <a:buChar char="q"/>
            </a:pPr>
            <a:r>
              <a:rPr lang="en-US" dirty="0" smtClean="0"/>
              <a:t>In-depth - Theoretical Foundation for AI /  ML /  DL</a:t>
            </a:r>
          </a:p>
          <a:p>
            <a:pPr marL="285750" indent="-285750" fontAlgn="base">
              <a:buFont typeface="Wingdings" panose="05000000000000000000" pitchFamily="2" charset="2"/>
              <a:buChar char="q"/>
            </a:pPr>
            <a:r>
              <a:rPr lang="en-US" dirty="0" smtClean="0"/>
              <a:t>Python – deep dive as development platform – core development/programming stack</a:t>
            </a:r>
          </a:p>
          <a:p>
            <a:pPr marL="285750" indent="-285750" fontAlgn="base">
              <a:buFont typeface="Wingdings" panose="05000000000000000000" pitchFamily="2" charset="2"/>
              <a:buChar char="q"/>
            </a:pPr>
            <a:r>
              <a:rPr lang="en-US" dirty="0" smtClean="0"/>
              <a:t>Development in </a:t>
            </a:r>
            <a:r>
              <a:rPr lang="en-US" dirty="0"/>
              <a:t>NUMPY 	</a:t>
            </a:r>
          </a:p>
          <a:p>
            <a:pPr marL="285750" indent="-285750" fontAlgn="base">
              <a:buFont typeface="Wingdings" panose="05000000000000000000" pitchFamily="2" charset="2"/>
              <a:buChar char="q"/>
            </a:pPr>
            <a:r>
              <a:rPr lang="en-US" dirty="0" smtClean="0"/>
              <a:t>Development in </a:t>
            </a:r>
            <a:r>
              <a:rPr lang="en-US" dirty="0"/>
              <a:t>Pandas 	</a:t>
            </a:r>
          </a:p>
          <a:p>
            <a:pPr marL="285750" indent="-285750" fontAlgn="base">
              <a:buFont typeface="Wingdings" panose="05000000000000000000" pitchFamily="2" charset="2"/>
              <a:buChar char="q"/>
            </a:pPr>
            <a:r>
              <a:rPr lang="en-US" dirty="0" smtClean="0"/>
              <a:t>Development in </a:t>
            </a:r>
            <a:r>
              <a:rPr lang="en-US" dirty="0" err="1"/>
              <a:t>Seaborn</a:t>
            </a:r>
            <a:r>
              <a:rPr lang="en-US" dirty="0"/>
              <a:t> 	</a:t>
            </a:r>
          </a:p>
          <a:p>
            <a:pPr marL="285750" indent="-285750" fontAlgn="base">
              <a:buFont typeface="Wingdings" panose="05000000000000000000" pitchFamily="2" charset="2"/>
              <a:buChar char="q"/>
            </a:pPr>
            <a:r>
              <a:rPr lang="en-US" dirty="0"/>
              <a:t>Development in </a:t>
            </a:r>
            <a:r>
              <a:rPr lang="en-US" dirty="0" err="1"/>
              <a:t>Scikit</a:t>
            </a:r>
            <a:r>
              <a:rPr lang="en-US" dirty="0"/>
              <a:t>-learn 	</a:t>
            </a:r>
          </a:p>
          <a:p>
            <a:pPr marL="285750" indent="-285750" fontAlgn="base">
              <a:buFont typeface="Wingdings" panose="05000000000000000000" pitchFamily="2" charset="2"/>
              <a:buChar char="q"/>
            </a:pPr>
            <a:r>
              <a:rPr lang="en-US" dirty="0" smtClean="0"/>
              <a:t>Development in </a:t>
            </a:r>
            <a:r>
              <a:rPr lang="en-US" dirty="0" err="1"/>
              <a:t>TensorFlow</a:t>
            </a:r>
            <a:r>
              <a:rPr lang="en-US" dirty="0"/>
              <a:t> </a:t>
            </a:r>
            <a:endParaRPr lang="en-US" dirty="0" smtClean="0"/>
          </a:p>
          <a:p>
            <a:pPr marL="285750" indent="-285750" fontAlgn="base">
              <a:buFont typeface="Wingdings" panose="05000000000000000000" pitchFamily="2" charset="2"/>
              <a:buChar char="q"/>
            </a:pPr>
            <a:r>
              <a:rPr lang="en-US" dirty="0"/>
              <a:t>Development in </a:t>
            </a:r>
            <a:r>
              <a:rPr lang="en-US" dirty="0" err="1" smtClean="0"/>
              <a:t>Keras</a:t>
            </a:r>
            <a:r>
              <a:rPr lang="en-US" dirty="0" smtClean="0"/>
              <a:t> </a:t>
            </a:r>
          </a:p>
          <a:p>
            <a:pPr marL="285750" indent="-285750" fontAlgn="base">
              <a:buFont typeface="Wingdings" panose="05000000000000000000" pitchFamily="2" charset="2"/>
              <a:buChar char="q"/>
            </a:pPr>
            <a:r>
              <a:rPr lang="en-US" dirty="0" smtClean="0"/>
              <a:t>Machine Learning </a:t>
            </a:r>
            <a:r>
              <a:rPr lang="en-US" dirty="0"/>
              <a:t>– </a:t>
            </a:r>
            <a:r>
              <a:rPr lang="en-US" dirty="0" smtClean="0"/>
              <a:t>Algorithm </a:t>
            </a:r>
            <a:r>
              <a:rPr lang="en-US" dirty="0"/>
              <a:t>design, analysis , exploration, investigation and development</a:t>
            </a:r>
          </a:p>
          <a:p>
            <a:pPr marL="285750" indent="-285750" fontAlgn="base">
              <a:buFont typeface="Wingdings" panose="05000000000000000000" pitchFamily="2" charset="2"/>
              <a:buChar char="q"/>
            </a:pPr>
            <a:r>
              <a:rPr lang="en-US" dirty="0" smtClean="0"/>
              <a:t>Deep Learning – Neutral Network - Algorithm design, analysis , exploration, investigation and development</a:t>
            </a:r>
            <a:endParaRPr lang="en-US" dirty="0"/>
          </a:p>
          <a:p>
            <a:pPr fontAlgn="base"/>
            <a:endParaRPr lang="en-US"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Tree>
    <p:extLst>
      <p:ext uri="{BB962C8B-B14F-4D97-AF65-F5344CB8AC3E}">
        <p14:creationId xmlns:p14="http://schemas.microsoft.com/office/powerpoint/2010/main" val="143128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Global Companies </a:t>
            </a:r>
            <a:r>
              <a:rPr lang="en-US" altLang="x-none" sz="2800" dirty="0"/>
              <a:t>Use Python?</a:t>
            </a:r>
            <a:endParaRPr lang="x-none" altLang="en-US" sz="2800"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3" name="Picture 2"/>
          <p:cNvPicPr>
            <a:picLocks noChangeAspect="1"/>
          </p:cNvPicPr>
          <p:nvPr/>
        </p:nvPicPr>
        <p:blipFill>
          <a:blip r:embed="rId3"/>
          <a:stretch>
            <a:fillRect/>
          </a:stretch>
        </p:blipFill>
        <p:spPr>
          <a:xfrm>
            <a:off x="304800" y="1045047"/>
            <a:ext cx="9820275" cy="4619625"/>
          </a:xfrm>
          <a:prstGeom prst="rect">
            <a:avLst/>
          </a:prstGeom>
        </p:spPr>
      </p:pic>
      <p:sp>
        <p:nvSpPr>
          <p:cNvPr id="5" name="Rectangle 4"/>
          <p:cNvSpPr/>
          <p:nvPr/>
        </p:nvSpPr>
        <p:spPr>
          <a:xfrm>
            <a:off x="85166" y="5664672"/>
            <a:ext cx="5907130" cy="1231106"/>
          </a:xfrm>
          <a:prstGeom prst="rect">
            <a:avLst/>
          </a:prstGeom>
        </p:spPr>
        <p:txBody>
          <a:bodyPr wrap="none">
            <a:spAutoFit/>
          </a:bodyPr>
          <a:lstStyle/>
          <a:p>
            <a:r>
              <a:rPr lang="en-US" sz="2000" b="1" dirty="0" smtClean="0">
                <a:hlinkClick r:id="rId4"/>
              </a:rPr>
              <a:t>References:</a:t>
            </a:r>
          </a:p>
          <a:p>
            <a:r>
              <a:rPr lang="en-US" dirty="0" smtClean="0">
                <a:hlinkClick r:id="rId4"/>
              </a:rPr>
              <a:t>https</a:t>
            </a:r>
            <a:r>
              <a:rPr lang="en-US" dirty="0">
                <a:hlinkClick r:id="rId4"/>
              </a:rPr>
              <a:t>://jaydevs.com/top-companies-that-use-python</a:t>
            </a:r>
            <a:r>
              <a:rPr lang="en-US" dirty="0" smtClean="0">
                <a:hlinkClick r:id="rId4"/>
              </a:rPr>
              <a:t>/</a:t>
            </a:r>
            <a:endParaRPr lang="en-US" dirty="0" smtClean="0"/>
          </a:p>
          <a:p>
            <a:r>
              <a:rPr lang="en-US" dirty="0">
                <a:hlinkClick r:id="rId5"/>
              </a:rPr>
              <a:t>https://trio.dev/companies-using-python</a:t>
            </a:r>
            <a:r>
              <a:rPr lang="en-US" dirty="0" smtClean="0">
                <a:hlinkClick r:id="rId5"/>
              </a:rPr>
              <a:t>/</a:t>
            </a:r>
            <a:endParaRPr lang="en-US" dirty="0" smtClean="0"/>
          </a:p>
          <a:p>
            <a:r>
              <a:rPr lang="en-US" dirty="0">
                <a:hlinkClick r:id="rId6"/>
              </a:rPr>
              <a:t>https://</a:t>
            </a:r>
            <a:r>
              <a:rPr lang="en-US" dirty="0" smtClean="0">
                <a:hlinkClick r:id="rId6"/>
              </a:rPr>
              <a:t>brainstation.io/career-guides/who-uses-python-today</a:t>
            </a:r>
            <a:r>
              <a:rPr lang="en-US" dirty="0" smtClean="0"/>
              <a:t> </a:t>
            </a:r>
            <a:endParaRPr lang="en-US" dirty="0"/>
          </a:p>
        </p:txBody>
      </p:sp>
    </p:spTree>
    <p:extLst>
      <p:ext uri="{BB962C8B-B14F-4D97-AF65-F5344CB8AC3E}">
        <p14:creationId xmlns:p14="http://schemas.microsoft.com/office/powerpoint/2010/main" val="4048512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Software Houses in Pakistan- </a:t>
            </a:r>
            <a:r>
              <a:rPr lang="en-US" altLang="x-none" sz="2800" dirty="0"/>
              <a:t>Use Python?</a:t>
            </a:r>
            <a:endParaRPr lang="x-none" altLang="en-US" sz="2800"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 name="Rectangle 4"/>
          <p:cNvSpPr/>
          <p:nvPr/>
        </p:nvSpPr>
        <p:spPr>
          <a:xfrm>
            <a:off x="151069" y="5104499"/>
            <a:ext cx="8294258" cy="1508105"/>
          </a:xfrm>
          <a:prstGeom prst="rect">
            <a:avLst/>
          </a:prstGeom>
        </p:spPr>
        <p:txBody>
          <a:bodyPr wrap="none">
            <a:spAutoFit/>
          </a:bodyPr>
          <a:lstStyle/>
          <a:p>
            <a:r>
              <a:rPr lang="en-US" sz="2000" b="1" dirty="0" smtClean="0">
                <a:hlinkClick r:id="rId3"/>
              </a:rPr>
              <a:t>References:</a:t>
            </a:r>
          </a:p>
          <a:p>
            <a:r>
              <a:rPr lang="en-US" dirty="0">
                <a:hlinkClick r:id="rId4"/>
              </a:rPr>
              <a:t>https://</a:t>
            </a:r>
            <a:r>
              <a:rPr lang="en-US" dirty="0" smtClean="0">
                <a:hlinkClick r:id="rId4"/>
              </a:rPr>
              <a:t>techbehemoths.com/companies/python/pakistan</a:t>
            </a:r>
            <a:endParaRPr lang="en-US" dirty="0"/>
          </a:p>
          <a:p>
            <a:r>
              <a:rPr lang="en-US" dirty="0">
                <a:hlinkClick r:id="rId5"/>
              </a:rPr>
              <a:t>https://</a:t>
            </a:r>
            <a:r>
              <a:rPr lang="en-US" dirty="0" smtClean="0">
                <a:hlinkClick r:id="rId5"/>
              </a:rPr>
              <a:t>www.sortlist.com/s/python-development/pakistan-pk</a:t>
            </a:r>
            <a:endParaRPr lang="en-US" dirty="0" smtClean="0"/>
          </a:p>
          <a:p>
            <a:r>
              <a:rPr lang="en-US" dirty="0">
                <a:hlinkClick r:id="rId6"/>
              </a:rPr>
              <a:t>https://superbcompanies.com/categories/python-development-companies-in-pakistan</a:t>
            </a:r>
            <a:r>
              <a:rPr lang="en-US" dirty="0" smtClean="0">
                <a:hlinkClick r:id="rId6"/>
              </a:rPr>
              <a:t>/</a:t>
            </a:r>
            <a:endParaRPr lang="en-US" dirty="0" smtClean="0"/>
          </a:p>
          <a:p>
            <a:r>
              <a:rPr lang="en-US" dirty="0"/>
              <a:t> </a:t>
            </a:r>
            <a:r>
              <a:rPr lang="en-US" dirty="0">
                <a:hlinkClick r:id="rId7"/>
              </a:rPr>
              <a:t>https://</a:t>
            </a:r>
            <a:r>
              <a:rPr lang="en-US" dirty="0" smtClean="0">
                <a:hlinkClick r:id="rId7"/>
              </a:rPr>
              <a:t>themanifest.com/pk/software-development/python-django/companies</a:t>
            </a:r>
            <a:r>
              <a:rPr lang="en-US" dirty="0" smtClean="0"/>
              <a:t> </a:t>
            </a:r>
            <a:endParaRPr lang="en-US" dirty="0"/>
          </a:p>
        </p:txBody>
      </p:sp>
      <p:pic>
        <p:nvPicPr>
          <p:cNvPr id="2" name="Picture 1"/>
          <p:cNvPicPr>
            <a:picLocks noChangeAspect="1"/>
          </p:cNvPicPr>
          <p:nvPr/>
        </p:nvPicPr>
        <p:blipFill>
          <a:blip r:embed="rId8"/>
          <a:stretch>
            <a:fillRect/>
          </a:stretch>
        </p:blipFill>
        <p:spPr>
          <a:xfrm>
            <a:off x="85165" y="1035097"/>
            <a:ext cx="10022661" cy="1682231"/>
          </a:xfrm>
          <a:prstGeom prst="rect">
            <a:avLst/>
          </a:prstGeom>
        </p:spPr>
      </p:pic>
      <p:pic>
        <p:nvPicPr>
          <p:cNvPr id="6" name="Picture 5"/>
          <p:cNvPicPr>
            <a:picLocks noChangeAspect="1"/>
          </p:cNvPicPr>
          <p:nvPr/>
        </p:nvPicPr>
        <p:blipFill>
          <a:blip r:embed="rId9"/>
          <a:stretch>
            <a:fillRect/>
          </a:stretch>
        </p:blipFill>
        <p:spPr>
          <a:xfrm>
            <a:off x="0" y="2604573"/>
            <a:ext cx="10000735" cy="2143125"/>
          </a:xfrm>
          <a:prstGeom prst="rect">
            <a:avLst/>
          </a:prstGeom>
        </p:spPr>
      </p:pic>
    </p:spTree>
    <p:extLst>
      <p:ext uri="{BB962C8B-B14F-4D97-AF65-F5344CB8AC3E}">
        <p14:creationId xmlns:p14="http://schemas.microsoft.com/office/powerpoint/2010/main" val="3068569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72361" y="-119379"/>
            <a:ext cx="10574596" cy="1139825"/>
          </a:xfrm>
        </p:spPr>
        <p:txBody>
          <a:bodyPr>
            <a:normAutofit/>
          </a:bodyPr>
          <a:lstStyle/>
          <a:p>
            <a:r>
              <a:rPr lang="en-US" altLang="x-none" sz="2800" dirty="0"/>
              <a:t>Which </a:t>
            </a:r>
            <a:r>
              <a:rPr lang="en-US" altLang="x-none" sz="2800" dirty="0" smtClean="0"/>
              <a:t>Global Software Houses in Pakistan- Planning Big on AI?</a:t>
            </a:r>
            <a:endParaRPr lang="x-none" altLang="en-US" sz="2800"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 name="Rectangle 6"/>
          <p:cNvSpPr/>
          <p:nvPr/>
        </p:nvSpPr>
        <p:spPr>
          <a:xfrm>
            <a:off x="370702" y="1139826"/>
            <a:ext cx="4975273" cy="1754326"/>
          </a:xfrm>
          <a:prstGeom prst="rect">
            <a:avLst/>
          </a:prstGeom>
        </p:spPr>
        <p:txBody>
          <a:bodyPr wrap="none">
            <a:spAutoFit/>
          </a:bodyPr>
          <a:lstStyle/>
          <a:p>
            <a:r>
              <a:rPr lang="en-US" dirty="0">
                <a:hlinkClick r:id="rId3"/>
              </a:rPr>
              <a:t>https://</a:t>
            </a:r>
            <a:r>
              <a:rPr lang="en-US" dirty="0" smtClean="0">
                <a:hlinkClick r:id="rId3"/>
              </a:rPr>
              <a:t>systemsltd.com/services/generative-ai</a:t>
            </a:r>
            <a:endParaRPr lang="en-US" dirty="0" smtClean="0"/>
          </a:p>
          <a:p>
            <a:r>
              <a:rPr lang="en-US" dirty="0">
                <a:hlinkClick r:id="rId4"/>
              </a:rPr>
              <a:t>https://</a:t>
            </a:r>
            <a:r>
              <a:rPr lang="en-US" dirty="0" smtClean="0">
                <a:hlinkClick r:id="rId4"/>
              </a:rPr>
              <a:t>systemsltd.com/services/advanced-analytics</a:t>
            </a:r>
            <a:endParaRPr lang="en-US" dirty="0" smtClean="0"/>
          </a:p>
          <a:p>
            <a:endParaRPr lang="en-US" dirty="0"/>
          </a:p>
          <a:p>
            <a:r>
              <a:rPr lang="en-US" dirty="0">
                <a:hlinkClick r:id="rId5"/>
              </a:rPr>
              <a:t>https://www.xavor.com/ai-ml-solutions</a:t>
            </a:r>
            <a:r>
              <a:rPr lang="en-US" dirty="0" smtClean="0">
                <a:hlinkClick r:id="rId5"/>
              </a:rPr>
              <a:t>/</a:t>
            </a:r>
            <a:r>
              <a:rPr lang="en-US" dirty="0" smtClean="0"/>
              <a:t>  </a:t>
            </a:r>
          </a:p>
          <a:p>
            <a:endParaRPr lang="en-US" dirty="0"/>
          </a:p>
          <a:p>
            <a:r>
              <a:rPr lang="en-US" dirty="0">
                <a:hlinkClick r:id="rId6"/>
              </a:rPr>
              <a:t>https://</a:t>
            </a:r>
            <a:r>
              <a:rPr lang="en-US" dirty="0" smtClean="0">
                <a:hlinkClick r:id="rId6"/>
              </a:rPr>
              <a:t>netsoltech.com/products/transcend-ai-labs</a:t>
            </a:r>
            <a:r>
              <a:rPr lang="en-US" dirty="0" smtClean="0"/>
              <a:t> </a:t>
            </a:r>
            <a:endParaRPr lang="en-US" dirty="0"/>
          </a:p>
        </p:txBody>
      </p:sp>
      <p:pic>
        <p:nvPicPr>
          <p:cNvPr id="9" name="Picture 8"/>
          <p:cNvPicPr>
            <a:picLocks noChangeAspect="1"/>
          </p:cNvPicPr>
          <p:nvPr/>
        </p:nvPicPr>
        <p:blipFill>
          <a:blip r:embed="rId7"/>
          <a:stretch>
            <a:fillRect/>
          </a:stretch>
        </p:blipFill>
        <p:spPr>
          <a:xfrm>
            <a:off x="8169042" y="2473610"/>
            <a:ext cx="1390650" cy="485775"/>
          </a:xfrm>
          <a:prstGeom prst="rect">
            <a:avLst/>
          </a:prstGeom>
        </p:spPr>
      </p:pic>
      <p:pic>
        <p:nvPicPr>
          <p:cNvPr id="11" name="Picture 10"/>
          <p:cNvPicPr>
            <a:picLocks noChangeAspect="1"/>
          </p:cNvPicPr>
          <p:nvPr/>
        </p:nvPicPr>
        <p:blipFill>
          <a:blip r:embed="rId8"/>
          <a:stretch>
            <a:fillRect/>
          </a:stretch>
        </p:blipFill>
        <p:spPr>
          <a:xfrm>
            <a:off x="6855108" y="1746846"/>
            <a:ext cx="542925" cy="685800"/>
          </a:xfrm>
          <a:prstGeom prst="rect">
            <a:avLst/>
          </a:prstGeom>
        </p:spPr>
      </p:pic>
      <p:sp>
        <p:nvSpPr>
          <p:cNvPr id="14" name="Rectangle 13"/>
          <p:cNvSpPr/>
          <p:nvPr/>
        </p:nvSpPr>
        <p:spPr>
          <a:xfrm>
            <a:off x="396712" y="3168562"/>
            <a:ext cx="5749972" cy="369332"/>
          </a:xfrm>
          <a:prstGeom prst="rect">
            <a:avLst/>
          </a:prstGeom>
        </p:spPr>
        <p:txBody>
          <a:bodyPr wrap="none">
            <a:spAutoFit/>
          </a:bodyPr>
          <a:lstStyle/>
          <a:p>
            <a:r>
              <a:rPr lang="en-US" dirty="0">
                <a:hlinkClick r:id="rId9"/>
              </a:rPr>
              <a:t>https://www.alphabold.com/solutions/artificial-intelligence</a:t>
            </a:r>
            <a:r>
              <a:rPr lang="en-US" dirty="0" smtClean="0">
                <a:hlinkClick r:id="rId9"/>
              </a:rPr>
              <a:t>/</a:t>
            </a:r>
            <a:r>
              <a:rPr lang="en-US" dirty="0" smtClean="0"/>
              <a:t> </a:t>
            </a:r>
            <a:endParaRPr lang="en-US" dirty="0"/>
          </a:p>
        </p:txBody>
      </p:sp>
      <p:pic>
        <p:nvPicPr>
          <p:cNvPr id="15" name="Picture 14"/>
          <p:cNvPicPr>
            <a:picLocks noChangeAspect="1"/>
          </p:cNvPicPr>
          <p:nvPr/>
        </p:nvPicPr>
        <p:blipFill>
          <a:blip r:embed="rId10"/>
          <a:stretch>
            <a:fillRect/>
          </a:stretch>
        </p:blipFill>
        <p:spPr>
          <a:xfrm>
            <a:off x="6557547" y="3007643"/>
            <a:ext cx="1771650" cy="609600"/>
          </a:xfrm>
          <a:prstGeom prst="rect">
            <a:avLst/>
          </a:prstGeom>
        </p:spPr>
      </p:pic>
      <p:pic>
        <p:nvPicPr>
          <p:cNvPr id="16" name="Picture 15"/>
          <p:cNvPicPr>
            <a:picLocks noChangeAspect="1"/>
          </p:cNvPicPr>
          <p:nvPr/>
        </p:nvPicPr>
        <p:blipFill>
          <a:blip r:embed="rId11"/>
          <a:stretch>
            <a:fillRect/>
          </a:stretch>
        </p:blipFill>
        <p:spPr>
          <a:xfrm>
            <a:off x="7730892" y="973438"/>
            <a:ext cx="1828800" cy="695724"/>
          </a:xfrm>
          <a:prstGeom prst="rect">
            <a:avLst/>
          </a:prstGeom>
        </p:spPr>
      </p:pic>
      <p:sp>
        <p:nvSpPr>
          <p:cNvPr id="17" name="Rectangle 16"/>
          <p:cNvSpPr/>
          <p:nvPr/>
        </p:nvSpPr>
        <p:spPr>
          <a:xfrm>
            <a:off x="331115" y="3561503"/>
            <a:ext cx="5219057" cy="1200329"/>
          </a:xfrm>
          <a:prstGeom prst="rect">
            <a:avLst/>
          </a:prstGeom>
        </p:spPr>
        <p:txBody>
          <a:bodyPr wrap="none">
            <a:spAutoFit/>
          </a:bodyPr>
          <a:lstStyle/>
          <a:p>
            <a:r>
              <a:rPr lang="en-US" dirty="0">
                <a:hlinkClick r:id="rId12"/>
              </a:rPr>
              <a:t>https://</a:t>
            </a:r>
            <a:r>
              <a:rPr lang="en-US" dirty="0" smtClean="0">
                <a:hlinkClick r:id="rId12"/>
              </a:rPr>
              <a:t>arbisoft.com/solutions/data/generative-ai</a:t>
            </a:r>
            <a:r>
              <a:rPr lang="en-US" dirty="0" smtClean="0"/>
              <a:t> </a:t>
            </a:r>
          </a:p>
          <a:p>
            <a:r>
              <a:rPr lang="en-US" dirty="0">
                <a:hlinkClick r:id="rId13"/>
              </a:rPr>
              <a:t>https://</a:t>
            </a:r>
            <a:r>
              <a:rPr lang="en-US" dirty="0" smtClean="0">
                <a:hlinkClick r:id="rId13"/>
              </a:rPr>
              <a:t>arbisoft.com/solutions/data/deep-learning</a:t>
            </a:r>
            <a:r>
              <a:rPr lang="en-US" dirty="0" smtClean="0"/>
              <a:t> </a:t>
            </a:r>
          </a:p>
          <a:p>
            <a:r>
              <a:rPr lang="en-US" dirty="0">
                <a:hlinkClick r:id="rId14"/>
              </a:rPr>
              <a:t>https://</a:t>
            </a:r>
            <a:r>
              <a:rPr lang="en-US" dirty="0" smtClean="0">
                <a:hlinkClick r:id="rId14"/>
              </a:rPr>
              <a:t>arbisoft.com/solutions/data/machine-learning</a:t>
            </a:r>
            <a:r>
              <a:rPr lang="en-US" dirty="0" smtClean="0"/>
              <a:t> </a:t>
            </a:r>
          </a:p>
          <a:p>
            <a:r>
              <a:rPr lang="en-US" dirty="0">
                <a:hlinkClick r:id="rId15"/>
              </a:rPr>
              <a:t>https://</a:t>
            </a:r>
            <a:r>
              <a:rPr lang="en-US" dirty="0" smtClean="0">
                <a:hlinkClick r:id="rId15"/>
              </a:rPr>
              <a:t>arbisoft.com/solutions/data/science</a:t>
            </a:r>
            <a:r>
              <a:rPr lang="en-US" dirty="0" smtClean="0"/>
              <a:t> </a:t>
            </a:r>
            <a:endParaRPr lang="en-US" dirty="0"/>
          </a:p>
        </p:txBody>
      </p:sp>
      <p:pic>
        <p:nvPicPr>
          <p:cNvPr id="18" name="Picture 17"/>
          <p:cNvPicPr>
            <a:picLocks noChangeAspect="1"/>
          </p:cNvPicPr>
          <p:nvPr/>
        </p:nvPicPr>
        <p:blipFill>
          <a:blip r:embed="rId16"/>
          <a:stretch>
            <a:fillRect/>
          </a:stretch>
        </p:blipFill>
        <p:spPr>
          <a:xfrm>
            <a:off x="8191261" y="3497796"/>
            <a:ext cx="1676400" cy="523875"/>
          </a:xfrm>
          <a:prstGeom prst="rect">
            <a:avLst/>
          </a:prstGeom>
        </p:spPr>
      </p:pic>
      <p:sp>
        <p:nvSpPr>
          <p:cNvPr id="19" name="Rectangle 18"/>
          <p:cNvSpPr/>
          <p:nvPr/>
        </p:nvSpPr>
        <p:spPr>
          <a:xfrm>
            <a:off x="331115" y="4791566"/>
            <a:ext cx="4361194" cy="646331"/>
          </a:xfrm>
          <a:prstGeom prst="rect">
            <a:avLst/>
          </a:prstGeom>
        </p:spPr>
        <p:txBody>
          <a:bodyPr wrap="none">
            <a:spAutoFit/>
          </a:bodyPr>
          <a:lstStyle/>
          <a:p>
            <a:r>
              <a:rPr lang="en-US" dirty="0">
                <a:hlinkClick r:id="rId17"/>
              </a:rPr>
              <a:t>https://nextbridge.com/ai-machine-learning</a:t>
            </a:r>
            <a:r>
              <a:rPr lang="en-US" dirty="0" smtClean="0">
                <a:hlinkClick r:id="rId17"/>
              </a:rPr>
              <a:t>/</a:t>
            </a:r>
            <a:endParaRPr lang="en-US" dirty="0" smtClean="0"/>
          </a:p>
          <a:p>
            <a:r>
              <a:rPr lang="en-US" dirty="0">
                <a:hlinkClick r:id="rId18"/>
              </a:rPr>
              <a:t>https://nextbridge.com/computer-vision</a:t>
            </a:r>
            <a:r>
              <a:rPr lang="en-US" dirty="0" smtClean="0">
                <a:hlinkClick r:id="rId18"/>
              </a:rPr>
              <a:t>/</a:t>
            </a:r>
            <a:r>
              <a:rPr lang="en-US" dirty="0" smtClean="0"/>
              <a:t>  </a:t>
            </a:r>
            <a:endParaRPr lang="en-US" dirty="0"/>
          </a:p>
        </p:txBody>
      </p:sp>
      <p:pic>
        <p:nvPicPr>
          <p:cNvPr id="20" name="Picture 19"/>
          <p:cNvPicPr>
            <a:picLocks noChangeAspect="1"/>
          </p:cNvPicPr>
          <p:nvPr/>
        </p:nvPicPr>
        <p:blipFill>
          <a:blip r:embed="rId19"/>
          <a:stretch>
            <a:fillRect/>
          </a:stretch>
        </p:blipFill>
        <p:spPr>
          <a:xfrm>
            <a:off x="6370767" y="4101152"/>
            <a:ext cx="3114675" cy="552450"/>
          </a:xfrm>
          <a:prstGeom prst="rect">
            <a:avLst/>
          </a:prstGeom>
        </p:spPr>
      </p:pic>
      <p:sp>
        <p:nvSpPr>
          <p:cNvPr id="21" name="Rectangle 20"/>
          <p:cNvSpPr/>
          <p:nvPr/>
        </p:nvSpPr>
        <p:spPr>
          <a:xfrm>
            <a:off x="353760" y="5424335"/>
            <a:ext cx="4430828" cy="369332"/>
          </a:xfrm>
          <a:prstGeom prst="rect">
            <a:avLst/>
          </a:prstGeom>
        </p:spPr>
        <p:txBody>
          <a:bodyPr wrap="none">
            <a:spAutoFit/>
          </a:bodyPr>
          <a:lstStyle/>
          <a:p>
            <a:r>
              <a:rPr lang="en-US" dirty="0">
                <a:hlinkClick r:id="rId20"/>
              </a:rPr>
              <a:t>https://www.techlogix.com/data-analytics-ai</a:t>
            </a:r>
            <a:r>
              <a:rPr lang="en-US" dirty="0" smtClean="0">
                <a:hlinkClick r:id="rId20"/>
              </a:rPr>
              <a:t>/</a:t>
            </a:r>
            <a:r>
              <a:rPr lang="en-US" dirty="0" smtClean="0"/>
              <a:t> </a:t>
            </a:r>
            <a:endParaRPr lang="en-US" dirty="0"/>
          </a:p>
        </p:txBody>
      </p:sp>
      <p:pic>
        <p:nvPicPr>
          <p:cNvPr id="22" name="Picture 21"/>
          <p:cNvPicPr>
            <a:picLocks noChangeAspect="1"/>
          </p:cNvPicPr>
          <p:nvPr/>
        </p:nvPicPr>
        <p:blipFill>
          <a:blip r:embed="rId21"/>
          <a:stretch>
            <a:fillRect/>
          </a:stretch>
        </p:blipFill>
        <p:spPr>
          <a:xfrm>
            <a:off x="6905546" y="4615704"/>
            <a:ext cx="2381250" cy="676275"/>
          </a:xfrm>
          <a:prstGeom prst="rect">
            <a:avLst/>
          </a:prstGeom>
        </p:spPr>
      </p:pic>
      <p:sp>
        <p:nvSpPr>
          <p:cNvPr id="23" name="Rectangle 22"/>
          <p:cNvSpPr/>
          <p:nvPr/>
        </p:nvSpPr>
        <p:spPr>
          <a:xfrm>
            <a:off x="372256" y="5741047"/>
            <a:ext cx="5513561" cy="369332"/>
          </a:xfrm>
          <a:prstGeom prst="rect">
            <a:avLst/>
          </a:prstGeom>
        </p:spPr>
        <p:txBody>
          <a:bodyPr wrap="none">
            <a:spAutoFit/>
          </a:bodyPr>
          <a:lstStyle/>
          <a:p>
            <a:r>
              <a:rPr lang="en-US" dirty="0">
                <a:hlinkClick r:id="rId22"/>
              </a:rPr>
              <a:t>https://northbaysolutions.com/services/generative-ai-ml</a:t>
            </a:r>
            <a:r>
              <a:rPr lang="en-US" dirty="0" smtClean="0">
                <a:hlinkClick r:id="rId22"/>
              </a:rPr>
              <a:t>/</a:t>
            </a:r>
            <a:r>
              <a:rPr lang="en-US" dirty="0" smtClean="0"/>
              <a:t> </a:t>
            </a:r>
            <a:endParaRPr lang="en-US" dirty="0"/>
          </a:p>
        </p:txBody>
      </p:sp>
      <p:pic>
        <p:nvPicPr>
          <p:cNvPr id="24" name="Picture 23"/>
          <p:cNvPicPr>
            <a:picLocks noChangeAspect="1"/>
          </p:cNvPicPr>
          <p:nvPr/>
        </p:nvPicPr>
        <p:blipFill>
          <a:blip r:embed="rId23"/>
          <a:stretch>
            <a:fillRect/>
          </a:stretch>
        </p:blipFill>
        <p:spPr>
          <a:xfrm>
            <a:off x="7150599" y="5283248"/>
            <a:ext cx="1838325" cy="542925"/>
          </a:xfrm>
          <a:prstGeom prst="rect">
            <a:avLst/>
          </a:prstGeom>
        </p:spPr>
      </p:pic>
      <p:sp>
        <p:nvSpPr>
          <p:cNvPr id="25" name="Rectangle 24"/>
          <p:cNvSpPr/>
          <p:nvPr/>
        </p:nvSpPr>
        <p:spPr>
          <a:xfrm>
            <a:off x="353760" y="6160497"/>
            <a:ext cx="4690900" cy="369332"/>
          </a:xfrm>
          <a:prstGeom prst="rect">
            <a:avLst/>
          </a:prstGeom>
        </p:spPr>
        <p:txBody>
          <a:bodyPr wrap="none">
            <a:spAutoFit/>
          </a:bodyPr>
          <a:lstStyle/>
          <a:p>
            <a:r>
              <a:rPr lang="en-US" dirty="0">
                <a:hlinkClick r:id="rId24"/>
              </a:rPr>
              <a:t>https://www.afiniti.com/products/experienceai</a:t>
            </a:r>
            <a:r>
              <a:rPr lang="en-US" dirty="0" smtClean="0">
                <a:hlinkClick r:id="rId24"/>
              </a:rPr>
              <a:t>/</a:t>
            </a:r>
            <a:r>
              <a:rPr lang="en-US" dirty="0" smtClean="0"/>
              <a:t> </a:t>
            </a:r>
            <a:endParaRPr lang="en-US" dirty="0"/>
          </a:p>
        </p:txBody>
      </p:sp>
      <p:pic>
        <p:nvPicPr>
          <p:cNvPr id="26" name="Picture 25"/>
          <p:cNvPicPr>
            <a:picLocks noChangeAspect="1"/>
          </p:cNvPicPr>
          <p:nvPr/>
        </p:nvPicPr>
        <p:blipFill>
          <a:blip r:embed="rId25"/>
          <a:stretch>
            <a:fillRect/>
          </a:stretch>
        </p:blipFill>
        <p:spPr>
          <a:xfrm>
            <a:off x="7388683" y="5974858"/>
            <a:ext cx="990600" cy="504825"/>
          </a:xfrm>
          <a:prstGeom prst="rect">
            <a:avLst/>
          </a:prstGeom>
        </p:spPr>
      </p:pic>
      <p:pic>
        <p:nvPicPr>
          <p:cNvPr id="1026" name="Picture 2" descr="https://upload.wikimedia.org/wikipedia/commons/thumb/d/d0/TRG_Pakistan_logo_%282023%29.png/250px-TRG_Pakistan_logo_%282023%29.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64367" y="5741464"/>
            <a:ext cx="981693" cy="9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22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617CCE5A-1DCE-824B-A984-7DB19C74C241}"/>
              </a:ext>
            </a:extLst>
          </p:cNvPr>
          <p:cNvSpPr/>
          <p:nvPr/>
        </p:nvSpPr>
        <p:spPr>
          <a:xfrm flipV="1">
            <a:off x="-1" y="-32449"/>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a16="http://schemas.microsoft.com/office/drawing/2014/main" xmlns=""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0" y="-86702"/>
            <a:ext cx="10574596" cy="466630"/>
          </a:xfrm>
        </p:spPr>
        <p:txBody>
          <a:bodyPr>
            <a:normAutofit/>
          </a:bodyPr>
          <a:lstStyle/>
          <a:p>
            <a:r>
              <a:rPr lang="en-US" altLang="en-US" sz="2400" dirty="0" smtClean="0"/>
              <a:t>Career Orientation – Based on this – “Full Stack AI” course</a:t>
            </a:r>
            <a:endParaRPr lang="x-none" altLang="en-US" sz="2400" dirty="0"/>
          </a:p>
        </p:txBody>
      </p:sp>
      <p:sp>
        <p:nvSpPr>
          <p:cNvPr id="12" name="직사각형 11">
            <a:extLst>
              <a:ext uri="{FF2B5EF4-FFF2-40B4-BE49-F238E27FC236}">
                <a16:creationId xmlns:a16="http://schemas.microsoft.com/office/drawing/2014/main" xmlns=""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 name="TextBox 1"/>
          <p:cNvSpPr txBox="1"/>
          <p:nvPr/>
        </p:nvSpPr>
        <p:spPr>
          <a:xfrm>
            <a:off x="77272" y="772986"/>
            <a:ext cx="10914845" cy="6140142"/>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smtClean="0"/>
              <a:t>BI Product oriented </a:t>
            </a:r>
            <a:r>
              <a:rPr lang="en-US" dirty="0" err="1" smtClean="0"/>
              <a:t>vs</a:t>
            </a:r>
            <a:r>
              <a:rPr lang="en-US" dirty="0" smtClean="0"/>
              <a:t> BI </a:t>
            </a:r>
            <a:r>
              <a:rPr lang="en-US" dirty="0"/>
              <a:t>Neutral Career Strategy </a:t>
            </a:r>
            <a:endParaRPr lang="en-US" dirty="0" smtClean="0"/>
          </a:p>
          <a:p>
            <a:pPr marL="285750" indent="-285750" fontAlgn="base">
              <a:buFont typeface="Wingdings" panose="05000000000000000000" pitchFamily="2" charset="2"/>
              <a:buChar char="q"/>
            </a:pPr>
            <a:r>
              <a:rPr lang="en-US" dirty="0" smtClean="0"/>
              <a:t>Data science – Product oriented </a:t>
            </a:r>
            <a:r>
              <a:rPr lang="en-US" dirty="0" err="1" smtClean="0"/>
              <a:t>vs</a:t>
            </a:r>
            <a:r>
              <a:rPr lang="en-US" dirty="0" smtClean="0"/>
              <a:t> </a:t>
            </a:r>
            <a:r>
              <a:rPr lang="en-US" dirty="0"/>
              <a:t>Data </a:t>
            </a:r>
            <a:r>
              <a:rPr lang="en-US" dirty="0" smtClean="0"/>
              <a:t>science Neutral Career Strategy</a:t>
            </a:r>
            <a:endParaRPr lang="en-US" dirty="0"/>
          </a:p>
          <a:p>
            <a:pPr marL="285750" indent="-285750" fontAlgn="base">
              <a:buFont typeface="Wingdings" panose="05000000000000000000" pitchFamily="2" charset="2"/>
              <a:buChar char="q"/>
            </a:pPr>
            <a:r>
              <a:rPr lang="en-US" dirty="0"/>
              <a:t>A</a:t>
            </a:r>
            <a:r>
              <a:rPr lang="en-US" dirty="0" smtClean="0"/>
              <a:t>I </a:t>
            </a:r>
            <a:r>
              <a:rPr lang="en-US" dirty="0"/>
              <a:t>Product oriented </a:t>
            </a:r>
            <a:r>
              <a:rPr lang="en-US" dirty="0" err="1" smtClean="0"/>
              <a:t>vs</a:t>
            </a:r>
            <a:r>
              <a:rPr lang="en-US" dirty="0" smtClean="0"/>
              <a:t> AI </a:t>
            </a:r>
            <a:r>
              <a:rPr lang="en-US" dirty="0"/>
              <a:t>Neutral Career Strategy </a:t>
            </a:r>
          </a:p>
          <a:p>
            <a:pPr marL="285750" indent="-285750" fontAlgn="base">
              <a:buFont typeface="Wingdings" panose="05000000000000000000" pitchFamily="2" charset="2"/>
              <a:buChar char="q"/>
            </a:pPr>
            <a:r>
              <a:rPr lang="en-US" dirty="0" smtClean="0"/>
              <a:t>ML </a:t>
            </a:r>
            <a:r>
              <a:rPr lang="en-US" dirty="0"/>
              <a:t>Product oriented </a:t>
            </a:r>
            <a:r>
              <a:rPr lang="en-US" dirty="0" err="1"/>
              <a:t>vs</a:t>
            </a:r>
            <a:r>
              <a:rPr lang="en-US" dirty="0"/>
              <a:t> </a:t>
            </a:r>
            <a:r>
              <a:rPr lang="en-US" dirty="0" smtClean="0"/>
              <a:t>ML</a:t>
            </a:r>
            <a:r>
              <a:rPr lang="en-US" dirty="0"/>
              <a:t> Neutral Career </a:t>
            </a:r>
            <a:r>
              <a:rPr lang="en-US" dirty="0" smtClean="0"/>
              <a:t>Strategy</a:t>
            </a:r>
          </a:p>
          <a:p>
            <a:pPr marL="285750" indent="-285750" fontAlgn="base">
              <a:buFont typeface="Wingdings" panose="05000000000000000000" pitchFamily="2" charset="2"/>
              <a:buChar char="q"/>
            </a:pPr>
            <a:r>
              <a:rPr lang="en-US" dirty="0" smtClean="0"/>
              <a:t>DL </a:t>
            </a:r>
            <a:r>
              <a:rPr lang="en-US" dirty="0"/>
              <a:t>Product oriented </a:t>
            </a:r>
            <a:r>
              <a:rPr lang="en-US" dirty="0" err="1"/>
              <a:t>vs</a:t>
            </a:r>
            <a:r>
              <a:rPr lang="en-US" dirty="0"/>
              <a:t> </a:t>
            </a:r>
            <a:r>
              <a:rPr lang="en-US" dirty="0" smtClean="0"/>
              <a:t>DL</a:t>
            </a:r>
            <a:r>
              <a:rPr lang="en-US" dirty="0"/>
              <a:t> Neutral Career Strategy</a:t>
            </a:r>
          </a:p>
          <a:p>
            <a:pPr marL="285750" indent="-285750" fontAlgn="base">
              <a:buFont typeface="Wingdings" panose="05000000000000000000" pitchFamily="2" charset="2"/>
              <a:buChar char="q"/>
            </a:pPr>
            <a:r>
              <a:rPr lang="en-US" dirty="0"/>
              <a:t>Employment </a:t>
            </a:r>
            <a:r>
              <a:rPr lang="en-US" dirty="0" err="1"/>
              <a:t>vs</a:t>
            </a:r>
            <a:r>
              <a:rPr lang="en-US" dirty="0"/>
              <a:t> Entrepreneurship strategy </a:t>
            </a:r>
          </a:p>
          <a:p>
            <a:pPr marL="285750" indent="-285750" fontAlgn="base">
              <a:buFont typeface="Wingdings" panose="05000000000000000000" pitchFamily="2" charset="2"/>
              <a:buChar char="q"/>
            </a:pPr>
            <a:r>
              <a:rPr lang="en-US" dirty="0"/>
              <a:t>Freelancing to company establishment </a:t>
            </a:r>
            <a:endParaRPr lang="en-US" dirty="0" smtClean="0"/>
          </a:p>
          <a:p>
            <a:pPr marL="285750" indent="-285750" fontAlgn="base">
              <a:buFont typeface="Wingdings" panose="05000000000000000000" pitchFamily="2" charset="2"/>
              <a:buChar char="q"/>
            </a:pPr>
            <a:r>
              <a:rPr lang="en-US" dirty="0" smtClean="0"/>
              <a:t>Freelancing – </a:t>
            </a:r>
            <a:r>
              <a:rPr lang="en-US" dirty="0" err="1" smtClean="0"/>
              <a:t>Upwork</a:t>
            </a:r>
            <a:r>
              <a:rPr lang="en-US" dirty="0" smtClean="0"/>
              <a:t> </a:t>
            </a:r>
            <a:r>
              <a:rPr lang="en-US" dirty="0" err="1" smtClean="0"/>
              <a:t>vs</a:t>
            </a:r>
            <a:r>
              <a:rPr lang="en-US" dirty="0" smtClean="0"/>
              <a:t> </a:t>
            </a:r>
            <a:r>
              <a:rPr lang="en-US" dirty="0" err="1" smtClean="0"/>
              <a:t>Fiverr</a:t>
            </a:r>
            <a:endParaRPr lang="en-US" dirty="0"/>
          </a:p>
          <a:p>
            <a:pPr marL="285750" indent="-285750" fontAlgn="base">
              <a:buFont typeface="Wingdings" panose="05000000000000000000" pitchFamily="2" charset="2"/>
              <a:buChar char="q"/>
            </a:pPr>
            <a:r>
              <a:rPr lang="en-US" dirty="0"/>
              <a:t>AI tools </a:t>
            </a:r>
            <a:r>
              <a:rPr lang="en-US" dirty="0" err="1"/>
              <a:t>vs</a:t>
            </a:r>
            <a:r>
              <a:rPr lang="en-US" dirty="0"/>
              <a:t> AI development stack </a:t>
            </a:r>
            <a:endParaRPr lang="en-US" dirty="0" smtClean="0"/>
          </a:p>
          <a:p>
            <a:pPr marL="285750" indent="-285750" fontAlgn="base">
              <a:buFont typeface="Wingdings" panose="05000000000000000000" pitchFamily="2" charset="2"/>
              <a:buChar char="q"/>
            </a:pPr>
            <a:r>
              <a:rPr lang="en-US" dirty="0" smtClean="0"/>
              <a:t>LLM based vertical trained – business model</a:t>
            </a:r>
          </a:p>
          <a:p>
            <a:pPr marL="285750" indent="-285750" fontAlgn="base">
              <a:buFont typeface="Wingdings" panose="05000000000000000000" pitchFamily="2" charset="2"/>
              <a:buChar char="q"/>
            </a:pPr>
            <a:r>
              <a:rPr lang="fr-FR" dirty="0"/>
              <a:t>On </a:t>
            </a:r>
            <a:r>
              <a:rPr lang="fr-FR" dirty="0" err="1"/>
              <a:t>Premises</a:t>
            </a:r>
            <a:r>
              <a:rPr lang="fr-FR" dirty="0"/>
              <a:t> VS On </a:t>
            </a:r>
            <a:r>
              <a:rPr lang="fr-FR" dirty="0" smtClean="0"/>
              <a:t>Cloud - AI</a:t>
            </a:r>
            <a:r>
              <a:rPr lang="en-US" dirty="0" smtClean="0"/>
              <a:t> – services Stacks</a:t>
            </a:r>
            <a:endParaRPr lang="en-US" sz="4000" dirty="0" smtClean="0"/>
          </a:p>
          <a:p>
            <a:pPr fontAlgn="base"/>
            <a:r>
              <a:rPr lang="en-US" sz="2700" b="1" dirty="0" smtClean="0">
                <a:solidFill>
                  <a:srgbClr val="FF0000"/>
                </a:solidFill>
              </a:rPr>
              <a:t>Confused…– Don’t be – Just </a:t>
            </a:r>
            <a:r>
              <a:rPr lang="en-US" sz="2700" b="1" dirty="0">
                <a:solidFill>
                  <a:srgbClr val="FF0000"/>
                </a:solidFill>
              </a:rPr>
              <a:t>focus </a:t>
            </a:r>
            <a:r>
              <a:rPr lang="en-US" sz="2700" b="1" dirty="0" smtClean="0">
                <a:solidFill>
                  <a:srgbClr val="FF0000"/>
                </a:solidFill>
              </a:rPr>
              <a:t>on this </a:t>
            </a:r>
            <a:r>
              <a:rPr lang="en-US" sz="2700" b="1" dirty="0">
                <a:solidFill>
                  <a:srgbClr val="FF0000"/>
                </a:solidFill>
              </a:rPr>
              <a:t>“Full Stack AI” course</a:t>
            </a:r>
            <a:endParaRPr lang="en-US" sz="2700" b="1" dirty="0" smtClean="0">
              <a:solidFill>
                <a:srgbClr val="FF0000"/>
              </a:solidFill>
            </a:endParaRPr>
          </a:p>
          <a:p>
            <a:pPr marL="342900" indent="-342900" fontAlgn="base">
              <a:buFont typeface="Wingdings" panose="05000000000000000000" pitchFamily="2" charset="2"/>
              <a:buChar char="q"/>
            </a:pPr>
            <a:r>
              <a:rPr lang="en-US" sz="2100" dirty="0" smtClean="0"/>
              <a:t>Small baby steps towards AI enabled Professional orientation</a:t>
            </a:r>
          </a:p>
          <a:p>
            <a:pPr marL="342900" indent="-342900" fontAlgn="base">
              <a:buFont typeface="Wingdings" panose="05000000000000000000" pitchFamily="2" charset="2"/>
              <a:buChar char="q"/>
            </a:pPr>
            <a:r>
              <a:rPr lang="en-US" sz="2100" dirty="0" smtClean="0"/>
              <a:t>Prefer Iterations, progressiveness over Idealism and perfection</a:t>
            </a:r>
          </a:p>
          <a:p>
            <a:pPr marL="342900" indent="-342900" fontAlgn="base">
              <a:buFont typeface="Wingdings" panose="05000000000000000000" pitchFamily="2" charset="2"/>
              <a:buChar char="q"/>
            </a:pPr>
            <a:r>
              <a:rPr lang="en-US" sz="2100" dirty="0" smtClean="0"/>
              <a:t>Not just theory, Practical / Programming / Development oriented AI approach</a:t>
            </a:r>
          </a:p>
          <a:p>
            <a:pPr marL="342900" indent="-342900" fontAlgn="base">
              <a:buFont typeface="Wingdings" panose="05000000000000000000" pitchFamily="2" charset="2"/>
              <a:buChar char="q"/>
            </a:pPr>
            <a:r>
              <a:rPr lang="en-US" sz="2100" dirty="0" smtClean="0"/>
              <a:t>Join for – AL Full stack course – refine and redefine – your future</a:t>
            </a:r>
          </a:p>
          <a:p>
            <a:pPr marL="342900" indent="-342900" fontAlgn="base">
              <a:buFont typeface="Wingdings" panose="05000000000000000000" pitchFamily="2" charset="2"/>
              <a:buChar char="q"/>
            </a:pPr>
            <a:r>
              <a:rPr lang="en-US" sz="2100" dirty="0" smtClean="0"/>
              <a:t>Will put your hands – into full scale AI development stack course</a:t>
            </a:r>
          </a:p>
          <a:p>
            <a:pPr marL="342900" indent="-342900" fontAlgn="base">
              <a:buFont typeface="Wingdings" panose="05000000000000000000" pitchFamily="2" charset="2"/>
              <a:buChar char="q"/>
            </a:pPr>
            <a:r>
              <a:rPr lang="en-US" sz="2100" dirty="0" smtClean="0"/>
              <a:t>A baby bird in nest, will have to jump for the first time, with risk of falling – to Fly high in the </a:t>
            </a:r>
          </a:p>
          <a:p>
            <a:pPr fontAlgn="base"/>
            <a:r>
              <a:rPr lang="en-US" sz="2100" dirty="0" smtClean="0"/>
              <a:t>sky. Need to take risk, need to be bold , need to be brave to face the professional orientation challenges. </a:t>
            </a:r>
          </a:p>
        </p:txBody>
      </p:sp>
    </p:spTree>
    <p:extLst>
      <p:ext uri="{BB962C8B-B14F-4D97-AF65-F5344CB8AC3E}">
        <p14:creationId xmlns:p14="http://schemas.microsoft.com/office/powerpoint/2010/main" val="1440152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그림 개체 틀 23" descr="실내, 평면이(가) 표시된 사진&#10;&#10;자동 생성된 설명">
            <a:extLst>
              <a:ext uri="{FF2B5EF4-FFF2-40B4-BE49-F238E27FC236}">
                <a16:creationId xmlns:a16="http://schemas.microsoft.com/office/drawing/2014/main" xmlns="" id="{50310637-5FDC-7547-B86E-04BFE459BD10}"/>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pic>
        <p:nvPicPr>
          <p:cNvPr id="18" name="그림 개체 틀 17" descr="실내, 오븐, 요리, 그릴이(가) 표시된 사진&#10;&#10;자동 생성된 설명">
            <a:extLst>
              <a:ext uri="{FF2B5EF4-FFF2-40B4-BE49-F238E27FC236}">
                <a16:creationId xmlns:a16="http://schemas.microsoft.com/office/drawing/2014/main" xmlns="" id="{DC6D0CFD-0700-1B40-8FD3-F291DA4BC9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6096000" cy="6858000"/>
          </a:xfrm>
        </p:spPr>
      </p:pic>
      <p:sp>
        <p:nvSpPr>
          <p:cNvPr id="15" name="직사각형 14">
            <a:extLst>
              <a:ext uri="{FF2B5EF4-FFF2-40B4-BE49-F238E27FC236}">
                <a16:creationId xmlns:a16="http://schemas.microsoft.com/office/drawing/2014/main" xmlns="" id="{0DAA1056-CAB2-1D41-B462-F47405F5C35E}"/>
              </a:ext>
            </a:extLst>
          </p:cNvPr>
          <p:cNvSpPr/>
          <p:nvPr/>
        </p:nvSpPr>
        <p:spPr>
          <a:xfrm>
            <a:off x="0" y="1"/>
            <a:ext cx="6095999"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 name="제목 3">
            <a:extLst>
              <a:ext uri="{FF2B5EF4-FFF2-40B4-BE49-F238E27FC236}">
                <a16:creationId xmlns:a16="http://schemas.microsoft.com/office/drawing/2014/main" xmlns="" id="{89A8B1DF-EB0D-2141-BAA5-C27F184868F3}"/>
              </a:ext>
            </a:extLst>
          </p:cNvPr>
          <p:cNvSpPr txBox="1">
            <a:spLocks/>
          </p:cNvSpPr>
          <p:nvPr/>
        </p:nvSpPr>
        <p:spPr>
          <a:xfrm>
            <a:off x="157291" y="515940"/>
            <a:ext cx="12594882" cy="978729"/>
          </a:xfrm>
          <a:prstGeom prst="rect">
            <a:avLst/>
          </a:prstGeom>
        </p:spPr>
        <p:txBody>
          <a:bodyPr vert="horz" wrap="square" lIns="91440" tIns="45720" rIns="91440" bIns="45720" rtlCol="0" anchor="ctr">
            <a:spAutoFit/>
          </a:bodyPr>
          <a:lstStyle>
            <a:lvl1pPr>
              <a:lnSpc>
                <a:spcPct val="90000"/>
              </a:lnSpc>
              <a:spcBef>
                <a:spcPct val="0"/>
              </a:spcBef>
              <a:buNone/>
              <a:defRPr sz="3600" b="1" spc="-150">
                <a:latin typeface="Noto Sans" panose="020B0502040504020204" pitchFamily="34" charset="0"/>
                <a:cs typeface="Big Caslon Medium" panose="02000603090000020003" pitchFamily="2" charset="-79"/>
              </a:defRPr>
            </a:lvl1pPr>
          </a:lstStyle>
          <a:p>
            <a:r>
              <a:rPr lang="en-US" altLang="x-none" sz="3200" b="0" spc="0" dirty="0">
                <a:solidFill>
                  <a:schemeClr val="bg1"/>
                </a:solidFill>
                <a:latin typeface="+mj-lt"/>
                <a:cs typeface="Calibri" panose="020F0502020204030204" pitchFamily="34" charset="0"/>
              </a:rPr>
              <a:t>Thank </a:t>
            </a:r>
            <a:r>
              <a:rPr lang="en-US" altLang="x-none" sz="3200" b="0" spc="0" dirty="0" smtClean="0">
                <a:solidFill>
                  <a:schemeClr val="bg1"/>
                </a:solidFill>
                <a:latin typeface="+mj-lt"/>
                <a:cs typeface="Calibri" panose="020F0502020204030204" pitchFamily="34" charset="0"/>
              </a:rPr>
              <a:t>you - for listening </a:t>
            </a:r>
          </a:p>
          <a:p>
            <a:r>
              <a:rPr lang="en-US" altLang="x-none" sz="3200" b="0" spc="0" dirty="0" smtClean="0">
                <a:solidFill>
                  <a:schemeClr val="bg1"/>
                </a:solidFill>
                <a:latin typeface="+mj-lt"/>
                <a:cs typeface="Calibri" panose="020F0502020204030204" pitchFamily="34" charset="0"/>
              </a:rPr>
              <a:t>and </a:t>
            </a:r>
            <a:r>
              <a:rPr lang="en-US" altLang="x-none" sz="3200" b="0" spc="0" dirty="0">
                <a:solidFill>
                  <a:schemeClr val="bg1"/>
                </a:solidFill>
                <a:latin typeface="+mj-lt"/>
                <a:cs typeface="Calibri" panose="020F0502020204030204" pitchFamily="34" charset="0"/>
              </a:rPr>
              <a:t>participating</a:t>
            </a:r>
            <a:endParaRPr lang="x-none" altLang="en-US" sz="3200" b="0" spc="0" dirty="0">
              <a:solidFill>
                <a:schemeClr val="bg1"/>
              </a:solidFill>
              <a:latin typeface="+mj-lt"/>
              <a:cs typeface="Calibri" panose="020F0502020204030204" pitchFamily="34" charset="0"/>
            </a:endParaRPr>
          </a:p>
        </p:txBody>
      </p:sp>
      <p:sp>
        <p:nvSpPr>
          <p:cNvPr id="17" name="직사각형 16">
            <a:extLst>
              <a:ext uri="{FF2B5EF4-FFF2-40B4-BE49-F238E27FC236}">
                <a16:creationId xmlns:a16="http://schemas.microsoft.com/office/drawing/2014/main" xmlns="" id="{352EA10D-B08A-6247-8EF5-B92C578D7012}"/>
              </a:ext>
            </a:extLst>
          </p:cNvPr>
          <p:cNvSpPr/>
          <p:nvPr/>
        </p:nvSpPr>
        <p:spPr>
          <a:xfrm>
            <a:off x="6087762" y="-16474"/>
            <a:ext cx="6095999" cy="6857999"/>
          </a:xfrm>
          <a:prstGeom prst="rect">
            <a:avLst/>
          </a:prstGeom>
          <a:gradFill>
            <a:gsLst>
              <a:gs pos="0">
                <a:schemeClr val="accent2">
                  <a:alpha val="48000"/>
                </a:schemeClr>
              </a:gs>
              <a:gs pos="100000">
                <a:schemeClr val="bg2">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t-IT" altLang="en-US" dirty="0"/>
              <a:t>Shahzad Sarwar</a:t>
            </a:r>
          </a:p>
          <a:p>
            <a:pPr algn="ctr"/>
            <a:r>
              <a:rPr kumimoji="1" lang="it-IT" altLang="en-US" dirty="0"/>
              <a:t>Cognitive Convergence</a:t>
            </a:r>
          </a:p>
          <a:p>
            <a:pPr algn="ctr"/>
            <a:r>
              <a:rPr kumimoji="1" lang="it-IT" altLang="en-US" dirty="0">
                <a:hlinkClick r:id="rId4"/>
              </a:rPr>
              <a:t>https://</a:t>
            </a:r>
            <a:r>
              <a:rPr kumimoji="1" lang="it-IT" altLang="en-US" dirty="0" smtClean="0">
                <a:hlinkClick r:id="rId4"/>
              </a:rPr>
              <a:t>cognitiveconvergence.com</a:t>
            </a:r>
            <a:r>
              <a:rPr kumimoji="1" lang="it-IT" altLang="en-US" dirty="0" smtClean="0"/>
              <a:t> </a:t>
            </a:r>
            <a:endParaRPr kumimoji="1" lang="it-IT" altLang="en-US" dirty="0"/>
          </a:p>
        </p:txBody>
      </p:sp>
      <p:sp>
        <p:nvSpPr>
          <p:cNvPr id="20" name="직사각형 19">
            <a:extLst>
              <a:ext uri="{FF2B5EF4-FFF2-40B4-BE49-F238E27FC236}">
                <a16:creationId xmlns:a16="http://schemas.microsoft.com/office/drawing/2014/main" xmlns="" id="{EBBE76A8-A27E-F247-BE30-FDE7E97DD6DE}"/>
              </a:ext>
            </a:extLst>
          </p:cNvPr>
          <p:cNvSpPr/>
          <p:nvPr/>
        </p:nvSpPr>
        <p:spPr>
          <a:xfrm>
            <a:off x="6660214" y="1060703"/>
            <a:ext cx="3962538" cy="923330"/>
          </a:xfrm>
          <a:prstGeom prst="rect">
            <a:avLst/>
          </a:prstGeom>
        </p:spPr>
        <p:txBody>
          <a:bodyPr wrap="square">
            <a:spAutoFit/>
          </a:bodyPr>
          <a:lstStyle/>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Questions / Queries</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Suggestions/Recommendation</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Ideas…..?</a:t>
            </a:r>
            <a:endParaRPr lang="en-US" altLang="x-none" sz="1200" b="1" dirty="0">
              <a:solidFill>
                <a:schemeClr val="bg1"/>
              </a:solidFill>
              <a:cs typeface="Calibri" panose="02000000000000000000" pitchFamily="2" charset="0"/>
            </a:endParaRPr>
          </a:p>
        </p:txBody>
      </p:sp>
      <p:sp>
        <p:nvSpPr>
          <p:cNvPr id="2" name="TextBox 1"/>
          <p:cNvSpPr txBox="1"/>
          <p:nvPr/>
        </p:nvSpPr>
        <p:spPr>
          <a:xfrm>
            <a:off x="6375314" y="5534025"/>
            <a:ext cx="6376859" cy="707886"/>
          </a:xfrm>
          <a:prstGeom prst="rect">
            <a:avLst/>
          </a:prstGeom>
          <a:noFill/>
        </p:spPr>
        <p:txBody>
          <a:bodyPr wrap="square" rtlCol="0">
            <a:spAutoFit/>
          </a:bodyPr>
          <a:lstStyle/>
          <a:p>
            <a:pPr marL="171450" indent="-171450" fontAlgn="base">
              <a:buFont typeface="Wingdings" panose="05000000000000000000" pitchFamily="2" charset="2"/>
              <a:buChar char="q"/>
            </a:pPr>
            <a:r>
              <a:rPr lang="en-US" sz="800" b="1" dirty="0" smtClean="0">
                <a:solidFill>
                  <a:srgbClr val="FF0000"/>
                </a:solidFill>
              </a:rPr>
              <a:t>Movies </a:t>
            </a:r>
            <a:r>
              <a:rPr lang="en-US" sz="800" b="1" dirty="0">
                <a:solidFill>
                  <a:srgbClr val="FF0000"/>
                </a:solidFill>
              </a:rPr>
              <a:t>about AI-Artificial Intelligence -Robots </a:t>
            </a:r>
          </a:p>
          <a:p>
            <a:pPr fontAlgn="base"/>
            <a:r>
              <a:rPr lang="en-US" sz="800" dirty="0">
                <a:hlinkClick r:id="rId5"/>
              </a:rPr>
              <a:t>https://www.imdb.com/list/ls500056453/</a:t>
            </a:r>
            <a:r>
              <a:rPr lang="en-US" sz="800" dirty="0"/>
              <a:t> </a:t>
            </a:r>
          </a:p>
          <a:p>
            <a:pPr fontAlgn="base"/>
            <a:r>
              <a:rPr lang="en-US" sz="800" dirty="0">
                <a:hlinkClick r:id="rId6"/>
              </a:rPr>
              <a:t>https://</a:t>
            </a:r>
            <a:r>
              <a:rPr lang="en-US" sz="800" dirty="0" smtClean="0">
                <a:hlinkClick r:id="rId6"/>
              </a:rPr>
              <a:t>en.wikipedia.org/wiki/List_of_artificial_intelligence_films</a:t>
            </a:r>
            <a:r>
              <a:rPr lang="en-US" sz="800" dirty="0" smtClean="0"/>
              <a:t> </a:t>
            </a:r>
            <a:r>
              <a:rPr lang="en-US" sz="800" dirty="0"/>
              <a:t> </a:t>
            </a:r>
          </a:p>
          <a:p>
            <a:pPr fontAlgn="base"/>
            <a:r>
              <a:rPr lang="en-US" sz="800" dirty="0">
                <a:hlinkClick r:id="rId7"/>
              </a:rPr>
              <a:t>https://www.top5.com/20-movies-about-artificial-intelligence-taking-over-the-world/</a:t>
            </a:r>
            <a:r>
              <a:rPr lang="en-US" sz="800" dirty="0"/>
              <a:t> </a:t>
            </a:r>
          </a:p>
          <a:p>
            <a:pPr fontAlgn="base"/>
            <a:r>
              <a:rPr lang="en-US" sz="800" dirty="0">
                <a:hlinkClick r:id="rId8"/>
              </a:rPr>
              <a:t>https://www.ranker.com/list/best-artificial-intelligence-movies-list/ranker-film</a:t>
            </a:r>
            <a:r>
              <a:rPr lang="en-US" sz="800" dirty="0"/>
              <a:t> </a:t>
            </a:r>
          </a:p>
        </p:txBody>
      </p:sp>
    </p:spTree>
    <p:extLst>
      <p:ext uri="{BB962C8B-B14F-4D97-AF65-F5344CB8AC3E}">
        <p14:creationId xmlns:p14="http://schemas.microsoft.com/office/powerpoint/2010/main" val="1755554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a16="http://schemas.microsoft.com/office/drawing/2014/main" xmlns=""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a16="http://schemas.microsoft.com/office/drawing/2014/main" xmlns=""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a16="http://schemas.microsoft.com/office/drawing/2014/main" xmlns="" id="{B6EEA1CA-9E96-3C4E-AC72-462380D0677E}"/>
              </a:ext>
            </a:extLst>
          </p:cNvPr>
          <p:cNvSpPr/>
          <p:nvPr/>
        </p:nvSpPr>
        <p:spPr>
          <a:xfrm>
            <a:off x="166500" y="137306"/>
            <a:ext cx="4565157" cy="2062103"/>
          </a:xfrm>
          <a:prstGeom prst="rect">
            <a:avLst/>
          </a:prstGeom>
        </p:spPr>
        <p:txBody>
          <a:bodyPr wrap="square">
            <a:spAutoFit/>
          </a:bodyPr>
          <a:lstStyle/>
          <a:p>
            <a:r>
              <a:rPr lang="en-US" sz="3200" b="1" dirty="0" smtClean="0"/>
              <a:t>Artificial </a:t>
            </a:r>
            <a:r>
              <a:rPr lang="en-US" sz="3200" b="1" dirty="0"/>
              <a:t>Intelligence </a:t>
            </a:r>
            <a:endParaRPr lang="en-US" sz="3200" b="1" dirty="0" smtClean="0"/>
          </a:p>
          <a:p>
            <a:r>
              <a:rPr lang="en-US" sz="3200" b="1" dirty="0" smtClean="0"/>
              <a:t>(</a:t>
            </a:r>
            <a:r>
              <a:rPr lang="en-US" sz="3200" b="1" dirty="0"/>
              <a:t>Machine Learning &amp; Deep Learning) </a:t>
            </a:r>
            <a:r>
              <a:rPr lang="en-US" sz="3200" b="1" dirty="0" smtClean="0"/>
              <a:t>– </a:t>
            </a:r>
          </a:p>
          <a:p>
            <a:r>
              <a:rPr lang="en-US" sz="3200" b="1" dirty="0" smtClean="0"/>
              <a:t>Timelines – 2</a:t>
            </a:r>
            <a:r>
              <a:rPr lang="en-US" sz="3200" b="1" baseline="30000" dirty="0" smtClean="0"/>
              <a:t>nd</a:t>
            </a:r>
            <a:r>
              <a:rPr lang="en-US" sz="3200" b="1" dirty="0" smtClean="0"/>
              <a:t>  View</a:t>
            </a:r>
            <a:endParaRPr lang="en-US" altLang="x-none" sz="3200" b="1" dirty="0">
              <a:solidFill>
                <a:schemeClr val="bg1"/>
              </a:solidFill>
              <a:latin typeface="+mj-lt"/>
              <a:cs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929" y="0"/>
            <a:ext cx="5536785" cy="6858000"/>
          </a:xfrm>
          <a:prstGeom prst="rect">
            <a:avLst/>
          </a:prstGeom>
        </p:spPr>
      </p:pic>
    </p:spTree>
    <p:extLst>
      <p:ext uri="{BB962C8B-B14F-4D97-AF65-F5344CB8AC3E}">
        <p14:creationId xmlns:p14="http://schemas.microsoft.com/office/powerpoint/2010/main" val="966709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a16="http://schemas.microsoft.com/office/drawing/2014/main" xmlns=""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a16="http://schemas.microsoft.com/office/drawing/2014/main" xmlns="" id="{39122A03-EE0C-5141-964B-4683C92FB47A}"/>
              </a:ext>
            </a:extLst>
          </p:cNvPr>
          <p:cNvSpPr/>
          <p:nvPr/>
        </p:nvSpPr>
        <p:spPr>
          <a:xfrm>
            <a:off x="0" y="28991"/>
            <a:ext cx="12192000" cy="47752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a:p>
        </p:txBody>
      </p:sp>
      <p:sp>
        <p:nvSpPr>
          <p:cNvPr id="41" name="직사각형 40">
            <a:extLst>
              <a:ext uri="{FF2B5EF4-FFF2-40B4-BE49-F238E27FC236}">
                <a16:creationId xmlns:a16="http://schemas.microsoft.com/office/drawing/2014/main" xmlns="" id="{2C986A49-CA8B-3742-BDBE-B33031508BB7}"/>
              </a:ext>
            </a:extLst>
          </p:cNvPr>
          <p:cNvSpPr/>
          <p:nvPr/>
        </p:nvSpPr>
        <p:spPr>
          <a:xfrm>
            <a:off x="0" y="452624"/>
            <a:ext cx="7650691" cy="3231654"/>
          </a:xfrm>
          <a:prstGeom prst="rect">
            <a:avLst/>
          </a:prstGeom>
        </p:spPr>
        <p:txBody>
          <a:bodyPr wrap="square">
            <a:spAutoFit/>
          </a:bodyPr>
          <a:lstStyle/>
          <a:p>
            <a:r>
              <a:rPr lang="en-US" sz="2400" b="1" dirty="0">
                <a:solidFill>
                  <a:schemeClr val="bg1"/>
                </a:solidFill>
              </a:rPr>
              <a:t>Market Growth</a:t>
            </a:r>
            <a:r>
              <a:rPr lang="en-US" sz="2400" dirty="0">
                <a:solidFill>
                  <a:schemeClr val="bg1"/>
                </a:solidFill>
              </a:rPr>
              <a:t>: The global AI software market is expected to continue its rapid growth. According to various market research reports, the AI software market was valued at approximately $136.55 billion in 2023 and is expected to grow at a compound annual growth rate (CAGR) of around 37-40% from 2024 to 2030. This would bring the </a:t>
            </a:r>
            <a:r>
              <a:rPr lang="en-US" sz="2400" b="1" dirty="0">
                <a:solidFill>
                  <a:schemeClr val="bg1"/>
                </a:solidFill>
              </a:rPr>
              <a:t>market size to over </a:t>
            </a:r>
            <a:r>
              <a:rPr lang="en-US" sz="2400" b="1" dirty="0" smtClean="0">
                <a:solidFill>
                  <a:schemeClr val="bg1"/>
                </a:solidFill>
              </a:rPr>
              <a:t>$</a:t>
            </a:r>
            <a:r>
              <a:rPr lang="en-US" sz="2400" b="1" dirty="0">
                <a:solidFill>
                  <a:schemeClr val="bg1"/>
                </a:solidFill>
              </a:rPr>
              <a:t>1 trillion by 2030</a:t>
            </a:r>
            <a:r>
              <a:rPr lang="en-US" sz="2400" b="1" dirty="0" smtClean="0">
                <a:solidFill>
                  <a:schemeClr val="bg1"/>
                </a:solidFill>
              </a:rPr>
              <a:t>. </a:t>
            </a:r>
          </a:p>
          <a:p>
            <a:r>
              <a:rPr lang="en-US" sz="2400" b="1" dirty="0" smtClean="0">
                <a:solidFill>
                  <a:schemeClr val="bg1"/>
                </a:solidFill>
              </a:rPr>
              <a:t>[ </a:t>
            </a:r>
            <a:r>
              <a:rPr lang="en-US" sz="2400" b="1" dirty="0">
                <a:solidFill>
                  <a:schemeClr val="bg1"/>
                </a:solidFill>
              </a:rPr>
              <a:t>Source: </a:t>
            </a:r>
            <a:r>
              <a:rPr lang="en-US" sz="2400" b="1" dirty="0" err="1" smtClean="0">
                <a:solidFill>
                  <a:schemeClr val="bg1"/>
                </a:solidFill>
              </a:rPr>
              <a:t>Statista</a:t>
            </a:r>
            <a:r>
              <a:rPr lang="en-US" sz="2400" b="1" dirty="0" smtClean="0">
                <a:solidFill>
                  <a:schemeClr val="bg1"/>
                </a:solidFill>
              </a:rPr>
              <a:t>  </a:t>
            </a:r>
            <a:r>
              <a:rPr lang="en-US" sz="2400" b="1" dirty="0">
                <a:solidFill>
                  <a:schemeClr val="bg1"/>
                </a:solidFill>
              </a:rPr>
              <a:t>-  </a:t>
            </a:r>
            <a:r>
              <a:rPr lang="en-US" sz="2400" b="1" dirty="0">
                <a:solidFill>
                  <a:schemeClr val="bg1"/>
                </a:solidFill>
                <a:hlinkClick r:id="rId3"/>
              </a:rPr>
              <a:t>https://</a:t>
            </a:r>
            <a:r>
              <a:rPr lang="en-US" sz="2400" b="1" dirty="0" smtClean="0">
                <a:solidFill>
                  <a:schemeClr val="bg1"/>
                </a:solidFill>
                <a:hlinkClick r:id="rId3"/>
              </a:rPr>
              <a:t>www.statista.com</a:t>
            </a:r>
            <a:r>
              <a:rPr lang="en-US" sz="2400" b="1" dirty="0" smtClean="0">
                <a:solidFill>
                  <a:schemeClr val="bg1"/>
                </a:solidFill>
              </a:rPr>
              <a:t> ]</a:t>
            </a:r>
            <a:endParaRPr lang="en-US" sz="2400" b="1" dirty="0">
              <a:solidFill>
                <a:schemeClr val="bg1"/>
              </a:solidFill>
            </a:endParaRPr>
          </a:p>
          <a:p>
            <a:r>
              <a:rPr lang="en-US" sz="1200" dirty="0"/>
              <a:t> </a:t>
            </a:r>
          </a:p>
        </p:txBody>
      </p:sp>
      <p:sp>
        <p:nvSpPr>
          <p:cNvPr id="47" name="직사각형 46">
            <a:extLst>
              <a:ext uri="{FF2B5EF4-FFF2-40B4-BE49-F238E27FC236}">
                <a16:creationId xmlns:a16="http://schemas.microsoft.com/office/drawing/2014/main" xmlns="" id="{3A4F97D0-7211-A849-A98D-3B53D348A252}"/>
              </a:ext>
            </a:extLst>
          </p:cNvPr>
          <p:cNvSpPr/>
          <p:nvPr/>
        </p:nvSpPr>
        <p:spPr>
          <a:xfrm>
            <a:off x="-1" y="4738475"/>
            <a:ext cx="12061371" cy="4247317"/>
          </a:xfrm>
          <a:prstGeom prst="rect">
            <a:avLst/>
          </a:prstGeom>
        </p:spPr>
        <p:txBody>
          <a:bodyPr wrap="square">
            <a:spAutoFit/>
          </a:bodyPr>
          <a:lstStyle/>
          <a:p>
            <a:pPr fontAlgn="base"/>
            <a:r>
              <a:rPr lang="en-US" sz="3000" b="1" dirty="0" smtClean="0"/>
              <a:t>Development Team </a:t>
            </a:r>
            <a:r>
              <a:rPr lang="en-US" sz="3000" b="1" dirty="0"/>
              <a:t>formation :  </a:t>
            </a:r>
            <a:r>
              <a:rPr lang="en-US" sz="3000" b="1" dirty="0" smtClean="0"/>
              <a:t>Old style Formation </a:t>
            </a:r>
            <a:r>
              <a:rPr lang="en-US" sz="3000" b="1" dirty="0" err="1"/>
              <a:t>vs</a:t>
            </a:r>
            <a:r>
              <a:rPr lang="en-US" sz="3000" b="1" dirty="0"/>
              <a:t> </a:t>
            </a:r>
            <a:r>
              <a:rPr lang="en-US" sz="3000" b="1" dirty="0" smtClean="0"/>
              <a:t>New style Formation</a:t>
            </a:r>
            <a:r>
              <a:rPr lang="en-US" sz="3000" b="1" dirty="0"/>
              <a:t> </a:t>
            </a:r>
          </a:p>
          <a:p>
            <a:pPr marL="171450" indent="-171450" fontAlgn="base">
              <a:buFont typeface="Wingdings" panose="05000000000000000000" pitchFamily="2" charset="2"/>
              <a:buChar char="q"/>
            </a:pPr>
            <a:r>
              <a:rPr lang="en-US" sz="2400" dirty="0" smtClean="0"/>
              <a:t>2 front end developer + 2 backend developer + 1 QA engineer + Team Lead  </a:t>
            </a:r>
          </a:p>
          <a:p>
            <a:pPr fontAlgn="base"/>
            <a:r>
              <a:rPr lang="en-US" sz="2400" b="1" dirty="0" smtClean="0"/>
              <a:t>    [Old style Formation ]</a:t>
            </a:r>
          </a:p>
          <a:p>
            <a:pPr marL="171450" indent="-171450" fontAlgn="base">
              <a:buFont typeface="Wingdings" panose="05000000000000000000" pitchFamily="2" charset="2"/>
              <a:buChar char="q"/>
            </a:pPr>
            <a:r>
              <a:rPr lang="en-US" sz="2400" dirty="0" smtClean="0"/>
              <a:t>2 </a:t>
            </a:r>
            <a:r>
              <a:rPr lang="en-US" sz="2400" dirty="0"/>
              <a:t>front end developer + 2 backend developer </a:t>
            </a:r>
            <a:r>
              <a:rPr lang="en-US" sz="2400" dirty="0" smtClean="0"/>
              <a:t>+ 2 </a:t>
            </a:r>
            <a:r>
              <a:rPr lang="en-US" sz="2400" dirty="0"/>
              <a:t>AI/ML  Engineer + 1 QA </a:t>
            </a:r>
            <a:r>
              <a:rPr lang="en-US" sz="2400" dirty="0" smtClean="0"/>
              <a:t> + </a:t>
            </a:r>
            <a:r>
              <a:rPr lang="en-US" sz="2400" dirty="0"/>
              <a:t>Team Lead </a:t>
            </a:r>
            <a:r>
              <a:rPr lang="en-US" sz="2400" b="1" dirty="0"/>
              <a:t> </a:t>
            </a:r>
            <a:endParaRPr lang="en-US" sz="2400" b="1" dirty="0" smtClean="0"/>
          </a:p>
          <a:p>
            <a:pPr fontAlgn="base"/>
            <a:r>
              <a:rPr lang="en-US" sz="2400" b="1" dirty="0"/>
              <a:t> </a:t>
            </a:r>
            <a:r>
              <a:rPr lang="en-US" sz="2400" b="1" dirty="0" smtClean="0"/>
              <a:t> [</a:t>
            </a:r>
            <a:r>
              <a:rPr lang="en-US" sz="2400" b="1" dirty="0"/>
              <a:t>New style Formation </a:t>
            </a:r>
            <a:r>
              <a:rPr lang="en-US" sz="2400" b="1" dirty="0" smtClean="0"/>
              <a:t>]</a:t>
            </a:r>
          </a:p>
          <a:p>
            <a:pPr fontAlgn="base"/>
            <a:r>
              <a:rPr lang="en-US" sz="1200" b="1" dirty="0" smtClean="0"/>
              <a:t>-------------------</a:t>
            </a:r>
          </a:p>
          <a:p>
            <a:pPr fontAlgn="base"/>
            <a:r>
              <a:rPr lang="en-US" sz="2400" b="1" dirty="0" err="1" smtClean="0"/>
              <a:t>StarGate</a:t>
            </a:r>
            <a:r>
              <a:rPr lang="en-US" sz="2400" b="1" dirty="0" smtClean="0"/>
              <a:t> Initiative: </a:t>
            </a:r>
            <a:r>
              <a:rPr lang="en-US" sz="2400" dirty="0"/>
              <a:t>The </a:t>
            </a:r>
            <a:r>
              <a:rPr lang="en-US" sz="2400" dirty="0" err="1"/>
              <a:t>Stargate</a:t>
            </a:r>
            <a:r>
              <a:rPr lang="en-US" sz="2400" dirty="0"/>
              <a:t> Project is a new company which intends to invest $500 billion over the next four years </a:t>
            </a:r>
            <a:r>
              <a:rPr lang="en-US" sz="2400" dirty="0" smtClean="0"/>
              <a:t>- </a:t>
            </a:r>
            <a:r>
              <a:rPr lang="en-US" sz="2400" dirty="0"/>
              <a:t> initial equity funders in </a:t>
            </a:r>
            <a:r>
              <a:rPr lang="en-US" sz="2400" dirty="0" err="1"/>
              <a:t>Stargate</a:t>
            </a:r>
            <a:r>
              <a:rPr lang="en-US" sz="2400" dirty="0"/>
              <a:t> are </a:t>
            </a:r>
            <a:r>
              <a:rPr lang="en-US" sz="2400" dirty="0" err="1"/>
              <a:t>SoftBank</a:t>
            </a:r>
            <a:r>
              <a:rPr lang="en-US" sz="2400" dirty="0"/>
              <a:t>, </a:t>
            </a:r>
            <a:r>
              <a:rPr lang="en-US" sz="2400" dirty="0" err="1"/>
              <a:t>OpenAI</a:t>
            </a:r>
            <a:r>
              <a:rPr lang="en-US" sz="2400" dirty="0"/>
              <a:t>, Oracle, and MGX</a:t>
            </a:r>
            <a:endParaRPr lang="en-US" sz="2400" b="1" dirty="0" smtClean="0"/>
          </a:p>
          <a:p>
            <a:pPr fontAlgn="base"/>
            <a:r>
              <a:rPr lang="en-US" sz="1200" b="1" dirty="0">
                <a:hlinkClick r:id="rId4"/>
              </a:rPr>
              <a:t>https://openai.com/index/announcing-the-stargate-project</a:t>
            </a:r>
            <a:r>
              <a:rPr lang="en-US" sz="1200" b="1" dirty="0" smtClean="0">
                <a:hlinkClick r:id="rId4"/>
              </a:rPr>
              <a:t>/</a:t>
            </a:r>
            <a:endParaRPr lang="en-US" sz="1200" b="1" dirty="0" smtClean="0"/>
          </a:p>
          <a:p>
            <a:pPr fontAlgn="base"/>
            <a:r>
              <a:rPr lang="en-US" sz="1200" b="1" dirty="0">
                <a:hlinkClick r:id="rId5"/>
              </a:rPr>
              <a:t>https://fortune.com/2025/01/22/what-is-the-stargate-ai-project-trump-ellison-son-altman</a:t>
            </a:r>
            <a:r>
              <a:rPr lang="en-US" sz="1200" b="1" dirty="0" smtClean="0">
                <a:hlinkClick r:id="rId5"/>
              </a:rPr>
              <a:t>/</a:t>
            </a:r>
            <a:endParaRPr lang="en-US" sz="1200" b="1" dirty="0" smtClean="0"/>
          </a:p>
          <a:p>
            <a:pPr fontAlgn="base"/>
            <a:r>
              <a:rPr lang="en-US" sz="1200" b="1" dirty="0">
                <a:hlinkClick r:id="rId6"/>
              </a:rPr>
              <a:t>https://www.forbes.com/sites/emilsayegh/2025/01/22/stargate-ai-project-the-500-billion-gamble-to-dominate-the-future</a:t>
            </a:r>
            <a:r>
              <a:rPr lang="en-US" sz="1200" b="1" dirty="0" smtClean="0">
                <a:hlinkClick r:id="rId6"/>
              </a:rPr>
              <a:t>/</a:t>
            </a:r>
            <a:r>
              <a:rPr lang="en-US" sz="1200" b="1" dirty="0" smtClean="0"/>
              <a:t> </a:t>
            </a:r>
          </a:p>
          <a:p>
            <a:pPr fontAlgn="base"/>
            <a:endParaRPr lang="en-US" sz="1200" b="1" dirty="0"/>
          </a:p>
          <a:p>
            <a:pPr fontAlgn="base"/>
            <a:r>
              <a:rPr lang="en-US" sz="1200" dirty="0"/>
              <a:t> </a:t>
            </a:r>
          </a:p>
        </p:txBody>
      </p:sp>
      <p:sp>
        <p:nvSpPr>
          <p:cNvPr id="66" name="직사각형 65">
            <a:extLst>
              <a:ext uri="{FF2B5EF4-FFF2-40B4-BE49-F238E27FC236}">
                <a16:creationId xmlns:a16="http://schemas.microsoft.com/office/drawing/2014/main" xmlns=""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Why AI is so important Today-What is happening</a:t>
            </a:r>
            <a:endParaRPr lang="en-US" altLang="x-none" sz="2800"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7"/>
          <a:stretch>
            <a:fillRect/>
          </a:stretch>
        </p:blipFill>
        <p:spPr>
          <a:xfrm>
            <a:off x="8028298" y="112009"/>
            <a:ext cx="4289571" cy="2533333"/>
          </a:xfrm>
          <a:prstGeom prst="rect">
            <a:avLst/>
          </a:prstGeom>
        </p:spPr>
      </p:pic>
    </p:spTree>
    <p:extLst>
      <p:ext uri="{BB962C8B-B14F-4D97-AF65-F5344CB8AC3E}">
        <p14:creationId xmlns:p14="http://schemas.microsoft.com/office/powerpoint/2010/main" val="873905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a16="http://schemas.microsoft.com/office/drawing/2014/main" xmlns=""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16456"/>
            <a:ext cx="12192000" cy="6841544"/>
          </a:xfrm>
        </p:spPr>
      </p:pic>
      <p:sp>
        <p:nvSpPr>
          <p:cNvPr id="3" name="직사각형 2">
            <a:extLst>
              <a:ext uri="{FF2B5EF4-FFF2-40B4-BE49-F238E27FC236}">
                <a16:creationId xmlns:a16="http://schemas.microsoft.com/office/drawing/2014/main" xmlns="" id="{39122A03-EE0C-5141-964B-4683C92FB47A}"/>
              </a:ext>
            </a:extLst>
          </p:cNvPr>
          <p:cNvSpPr/>
          <p:nvPr/>
        </p:nvSpPr>
        <p:spPr>
          <a:xfrm>
            <a:off x="45076" y="-4172"/>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dirty="0" smtClean="0"/>
              <a:t>AI Everywhere – </a:t>
            </a:r>
          </a:p>
          <a:p>
            <a:pPr fontAlgn="base"/>
            <a:r>
              <a:rPr lang="en-US" b="1" dirty="0" smtClean="0"/>
              <a:t>Every CMS/CRM/ERP/E-commerce - solution , Every product or Every Mobile App </a:t>
            </a:r>
          </a:p>
          <a:p>
            <a:pPr fontAlgn="base"/>
            <a:r>
              <a:rPr lang="en-US" b="1" dirty="0" smtClean="0"/>
              <a:t>or Every web app</a:t>
            </a:r>
            <a:r>
              <a:rPr lang="en-US" dirty="0" smtClean="0"/>
              <a:t> </a:t>
            </a:r>
            <a:r>
              <a:rPr lang="en-US" dirty="0"/>
              <a:t>- AI Everywhere</a:t>
            </a:r>
            <a:endParaRPr lang="en-US" dirty="0" smtClean="0"/>
          </a:p>
          <a:p>
            <a:pPr fontAlgn="base"/>
            <a:r>
              <a:rPr lang="en-US" sz="2400" b="1" dirty="0" smtClean="0"/>
              <a:t>Applied AI in Industry: </a:t>
            </a:r>
          </a:p>
          <a:p>
            <a:pPr fontAlgn="base"/>
            <a:r>
              <a:rPr lang="en-US" dirty="0" smtClean="0"/>
              <a:t>Exercise: Create a account for </a:t>
            </a:r>
            <a:r>
              <a:rPr lang="en-US" dirty="0" err="1" smtClean="0"/>
              <a:t>HubSpot</a:t>
            </a:r>
            <a:r>
              <a:rPr lang="en-US" dirty="0" smtClean="0"/>
              <a:t> – explore breeze / co-pilot features </a:t>
            </a:r>
          </a:p>
          <a:p>
            <a:pPr fontAlgn="base"/>
            <a:r>
              <a:rPr lang="en-US" dirty="0" smtClean="0">
                <a:hlinkClick r:id="rId3"/>
              </a:rPr>
              <a:t>https://www.hubspot.com/products/artificial-intelligence</a:t>
            </a:r>
            <a:r>
              <a:rPr lang="en-US" dirty="0" smtClean="0"/>
              <a:t> </a:t>
            </a:r>
          </a:p>
          <a:p>
            <a:pPr fontAlgn="base"/>
            <a:endParaRPr lang="en-US" dirty="0"/>
          </a:p>
        </p:txBody>
      </p:sp>
      <p:pic>
        <p:nvPicPr>
          <p:cNvPr id="4" name="Picture 3"/>
          <p:cNvPicPr>
            <a:picLocks noChangeAspect="1"/>
          </p:cNvPicPr>
          <p:nvPr/>
        </p:nvPicPr>
        <p:blipFill>
          <a:blip r:embed="rId4"/>
          <a:stretch>
            <a:fillRect/>
          </a:stretch>
        </p:blipFill>
        <p:spPr>
          <a:xfrm>
            <a:off x="7639032" y="-15455"/>
            <a:ext cx="4643120" cy="2321059"/>
          </a:xfrm>
          <a:prstGeom prst="rect">
            <a:avLst/>
          </a:prstGeom>
        </p:spPr>
      </p:pic>
      <p:pic>
        <p:nvPicPr>
          <p:cNvPr id="6" name="Picture 5"/>
          <p:cNvPicPr>
            <a:picLocks noChangeAspect="1"/>
          </p:cNvPicPr>
          <p:nvPr/>
        </p:nvPicPr>
        <p:blipFill>
          <a:blip r:embed="rId5"/>
          <a:stretch>
            <a:fillRect/>
          </a:stretch>
        </p:blipFill>
        <p:spPr>
          <a:xfrm>
            <a:off x="2344259" y="2294321"/>
            <a:ext cx="9870279" cy="969348"/>
          </a:xfrm>
          <a:prstGeom prst="rect">
            <a:avLst/>
          </a:prstGeom>
        </p:spPr>
      </p:pic>
      <p:sp>
        <p:nvSpPr>
          <p:cNvPr id="7" name="Rectangle 6"/>
          <p:cNvSpPr/>
          <p:nvPr/>
        </p:nvSpPr>
        <p:spPr>
          <a:xfrm>
            <a:off x="45076" y="3801191"/>
            <a:ext cx="8776952" cy="1200329"/>
          </a:xfrm>
          <a:prstGeom prst="rect">
            <a:avLst/>
          </a:prstGeom>
        </p:spPr>
        <p:txBody>
          <a:bodyPr wrap="square">
            <a:spAutoFit/>
          </a:bodyPr>
          <a:lstStyle/>
          <a:p>
            <a:r>
              <a:rPr lang="en-US" dirty="0">
                <a:solidFill>
                  <a:schemeClr val="bg1"/>
                </a:solidFill>
              </a:rPr>
              <a:t>Exercise: Create a account for Microsoft 365  – explore </a:t>
            </a:r>
            <a:endParaRPr lang="en-US" dirty="0" smtClean="0">
              <a:solidFill>
                <a:schemeClr val="bg1"/>
              </a:solidFill>
            </a:endParaRPr>
          </a:p>
          <a:p>
            <a:r>
              <a:rPr lang="en-US" dirty="0" smtClean="0">
                <a:solidFill>
                  <a:schemeClr val="bg1"/>
                </a:solidFill>
              </a:rPr>
              <a:t> </a:t>
            </a:r>
            <a:r>
              <a:rPr lang="en-US" dirty="0">
                <a:solidFill>
                  <a:schemeClr val="bg1"/>
                </a:solidFill>
              </a:rPr>
              <a:t>co-pilot features </a:t>
            </a:r>
          </a:p>
          <a:p>
            <a:r>
              <a:rPr lang="en-US" dirty="0">
                <a:hlinkClick r:id="rId6"/>
              </a:rPr>
              <a:t>https://</a:t>
            </a:r>
            <a:r>
              <a:rPr lang="en-US" dirty="0" smtClean="0">
                <a:hlinkClick r:id="rId6"/>
              </a:rPr>
              <a:t>www.microsoft.com/en-us/microsoft-365/copilot</a:t>
            </a:r>
            <a:r>
              <a:rPr lang="en-US" dirty="0" smtClean="0"/>
              <a:t> </a:t>
            </a:r>
            <a:r>
              <a:rPr lang="en-US" dirty="0"/>
              <a:t> </a:t>
            </a:r>
          </a:p>
          <a:p>
            <a:r>
              <a:rPr lang="en-US" dirty="0"/>
              <a:t> </a:t>
            </a:r>
          </a:p>
        </p:txBody>
      </p:sp>
      <p:pic>
        <p:nvPicPr>
          <p:cNvPr id="8" name="Picture 7"/>
          <p:cNvPicPr>
            <a:picLocks noChangeAspect="1"/>
          </p:cNvPicPr>
          <p:nvPr/>
        </p:nvPicPr>
        <p:blipFill>
          <a:blip r:embed="rId7"/>
          <a:stretch>
            <a:fillRect/>
          </a:stretch>
        </p:blipFill>
        <p:spPr>
          <a:xfrm>
            <a:off x="45076" y="4766328"/>
            <a:ext cx="5312536" cy="2009103"/>
          </a:xfrm>
          <a:prstGeom prst="rect">
            <a:avLst/>
          </a:prstGeom>
        </p:spPr>
      </p:pic>
      <p:pic>
        <p:nvPicPr>
          <p:cNvPr id="2" name="Picture 1"/>
          <p:cNvPicPr>
            <a:picLocks noChangeAspect="1"/>
          </p:cNvPicPr>
          <p:nvPr/>
        </p:nvPicPr>
        <p:blipFill>
          <a:blip r:embed="rId8"/>
          <a:stretch>
            <a:fillRect/>
          </a:stretch>
        </p:blipFill>
        <p:spPr>
          <a:xfrm>
            <a:off x="5402688" y="3274952"/>
            <a:ext cx="6800582" cy="3578876"/>
          </a:xfrm>
          <a:prstGeom prst="rect">
            <a:avLst/>
          </a:prstGeom>
        </p:spPr>
      </p:pic>
    </p:spTree>
    <p:extLst>
      <p:ext uri="{BB962C8B-B14F-4D97-AF65-F5344CB8AC3E}">
        <p14:creationId xmlns:p14="http://schemas.microsoft.com/office/powerpoint/2010/main" val="2686925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a16="http://schemas.microsoft.com/office/drawing/2014/main" xmlns=""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a16="http://schemas.microsoft.com/office/drawing/2014/main" xmlns="" id="{39122A03-EE0C-5141-964B-4683C92FB47A}"/>
              </a:ext>
            </a:extLst>
          </p:cNvPr>
          <p:cNvSpPr/>
          <p:nvPr/>
        </p:nvSpPr>
        <p:spPr>
          <a:xfrm>
            <a:off x="-55939" y="-65902"/>
            <a:ext cx="12192000" cy="4870094"/>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r>
              <a:rPr lang="en-US" b="1" dirty="0" smtClean="0"/>
              <a:t>Which skills are in demand</a:t>
            </a:r>
          </a:p>
          <a:p>
            <a:pPr fontAlgn="base"/>
            <a:r>
              <a:rPr lang="en-US" sz="1000" dirty="0" smtClean="0">
                <a:hlinkClick r:id="rId3"/>
              </a:rPr>
              <a:t>https</a:t>
            </a:r>
            <a:r>
              <a:rPr lang="en-US" sz="1000" dirty="0">
                <a:hlinkClick r:id="rId3"/>
              </a:rPr>
              <a:t>://www.berlin-international.de/en/magazine/blog/why-having-ai-skills-is-important-in-todays-business-world</a:t>
            </a:r>
            <a:r>
              <a:rPr lang="en-US" sz="1000" dirty="0" smtClean="0">
                <a:hlinkClick r:id="rId3"/>
              </a:rPr>
              <a:t>/</a:t>
            </a:r>
            <a:endParaRPr lang="en-US" sz="1000" dirty="0" smtClean="0"/>
          </a:p>
          <a:p>
            <a:pPr fontAlgn="base"/>
            <a:r>
              <a:rPr lang="en-US" sz="1000" dirty="0">
                <a:hlinkClick r:id="rId4"/>
              </a:rPr>
              <a:t>https://www.forbes.com/sites/rachelwells/2024/06/10/3-in-demand-high-income-ai-skills-you-need-in-2024</a:t>
            </a:r>
            <a:r>
              <a:rPr lang="en-US" sz="1000" dirty="0" smtClean="0">
                <a:hlinkClick r:id="rId4"/>
              </a:rPr>
              <a:t>/</a:t>
            </a:r>
            <a:r>
              <a:rPr lang="en-US" sz="1000" dirty="0" smtClean="0"/>
              <a:t> </a:t>
            </a:r>
          </a:p>
          <a:p>
            <a:pPr fontAlgn="base"/>
            <a:r>
              <a:rPr lang="en-US" sz="1000" dirty="0">
                <a:hlinkClick r:id="rId5"/>
              </a:rPr>
              <a:t>https://</a:t>
            </a:r>
            <a:r>
              <a:rPr lang="en-US" sz="1000" dirty="0" smtClean="0">
                <a:hlinkClick r:id="rId5"/>
              </a:rPr>
              <a:t>www.coursera.org/in/articles/ai-skills</a:t>
            </a:r>
            <a:r>
              <a:rPr lang="en-US" sz="1000" dirty="0" smtClean="0"/>
              <a:t>  </a:t>
            </a:r>
          </a:p>
          <a:p>
            <a:pPr fontAlgn="base"/>
            <a:r>
              <a:rPr lang="en-US" sz="1400" dirty="0"/>
              <a:t> </a:t>
            </a:r>
          </a:p>
        </p:txBody>
      </p:sp>
      <p:sp>
        <p:nvSpPr>
          <p:cNvPr id="41" name="직사각형 40">
            <a:extLst>
              <a:ext uri="{FF2B5EF4-FFF2-40B4-BE49-F238E27FC236}">
                <a16:creationId xmlns:a16="http://schemas.microsoft.com/office/drawing/2014/main" xmlns="" id="{2C986A49-CA8B-3742-BDBE-B33031508BB7}"/>
              </a:ext>
            </a:extLst>
          </p:cNvPr>
          <p:cNvSpPr/>
          <p:nvPr/>
        </p:nvSpPr>
        <p:spPr>
          <a:xfrm>
            <a:off x="0" y="452624"/>
            <a:ext cx="11153308" cy="569387"/>
          </a:xfrm>
          <a:prstGeom prst="rect">
            <a:avLst/>
          </a:prstGeom>
        </p:spPr>
        <p:txBody>
          <a:bodyPr wrap="square">
            <a:spAutoFit/>
          </a:bodyPr>
          <a:lstStyle/>
          <a:p>
            <a:r>
              <a:rPr lang="en-US" sz="2000" b="1" dirty="0" smtClean="0">
                <a:solidFill>
                  <a:schemeClr val="bg1"/>
                </a:solidFill>
              </a:rPr>
              <a:t>Accenture - Reference</a:t>
            </a:r>
            <a:r>
              <a:rPr lang="en-US" sz="2000" b="1" dirty="0">
                <a:solidFill>
                  <a:schemeClr val="bg1"/>
                </a:solidFill>
              </a:rPr>
              <a:t>: </a:t>
            </a:r>
            <a:r>
              <a:rPr lang="en-US" sz="1100" b="1" dirty="0">
                <a:solidFill>
                  <a:schemeClr val="bg1"/>
                </a:solidFill>
                <a:hlinkClick r:id="rId6"/>
              </a:rPr>
              <a:t>https://</a:t>
            </a:r>
            <a:r>
              <a:rPr lang="en-US" sz="1100" b="1" dirty="0" smtClean="0">
                <a:solidFill>
                  <a:schemeClr val="bg1"/>
                </a:solidFill>
                <a:hlinkClick r:id="rId6"/>
              </a:rPr>
              <a:t>www.accenture.com/cz-en/insights/consulting/gen-ai-reinventing-enterprise-models</a:t>
            </a:r>
            <a:endParaRPr lang="en-US" sz="1100" b="1" dirty="0" smtClean="0">
              <a:solidFill>
                <a:schemeClr val="bg1"/>
              </a:solidFill>
            </a:endParaRPr>
          </a:p>
          <a:p>
            <a:r>
              <a:rPr lang="en-US" sz="1100" b="1" dirty="0" smtClean="0">
                <a:solidFill>
                  <a:schemeClr val="bg1"/>
                </a:solidFill>
              </a:rPr>
              <a:t>                                                                          </a:t>
            </a:r>
            <a:r>
              <a:rPr lang="en-US" sz="1100" b="1" dirty="0" smtClean="0">
                <a:solidFill>
                  <a:schemeClr val="bg1"/>
                </a:solidFill>
                <a:hlinkClick r:id="rId7"/>
              </a:rPr>
              <a:t>https</a:t>
            </a:r>
            <a:r>
              <a:rPr lang="en-US" sz="1100" b="1" dirty="0">
                <a:solidFill>
                  <a:schemeClr val="bg1"/>
                </a:solidFill>
                <a:hlinkClick r:id="rId7"/>
              </a:rPr>
              <a:t>://</a:t>
            </a:r>
            <a:r>
              <a:rPr lang="en-US" sz="1100" b="1" dirty="0" smtClean="0">
                <a:solidFill>
                  <a:schemeClr val="bg1"/>
                </a:solidFill>
                <a:hlinkClick r:id="rId7"/>
              </a:rPr>
              <a:t>www.accenture.com/cz-en/insights/artificial-intelligence-summary-index</a:t>
            </a:r>
            <a:r>
              <a:rPr lang="en-US" sz="1100" b="1" dirty="0" smtClean="0">
                <a:solidFill>
                  <a:schemeClr val="bg1"/>
                </a:solidFill>
              </a:rPr>
              <a:t> </a:t>
            </a:r>
            <a:endParaRPr lang="en-US" sz="1100" dirty="0"/>
          </a:p>
        </p:txBody>
      </p:sp>
      <p:sp>
        <p:nvSpPr>
          <p:cNvPr id="47" name="직사각형 46">
            <a:extLst>
              <a:ext uri="{FF2B5EF4-FFF2-40B4-BE49-F238E27FC236}">
                <a16:creationId xmlns:a16="http://schemas.microsoft.com/office/drawing/2014/main" xmlns="" id="{3A4F97D0-7211-A849-A98D-3B53D348A252}"/>
              </a:ext>
            </a:extLst>
          </p:cNvPr>
          <p:cNvSpPr/>
          <p:nvPr/>
        </p:nvSpPr>
        <p:spPr>
          <a:xfrm>
            <a:off x="9376" y="5946774"/>
            <a:ext cx="12061371" cy="707886"/>
          </a:xfrm>
          <a:prstGeom prst="rect">
            <a:avLst/>
          </a:prstGeom>
        </p:spPr>
        <p:txBody>
          <a:bodyPr wrap="square">
            <a:spAutoFit/>
          </a:bodyPr>
          <a:lstStyle/>
          <a:p>
            <a:pPr fontAlgn="base"/>
            <a:r>
              <a:rPr lang="en-US" sz="1000" dirty="0" smtClean="0">
                <a:hlinkClick r:id="rId8"/>
              </a:rPr>
              <a:t>https</a:t>
            </a:r>
            <a:r>
              <a:rPr lang="en-US" sz="1000" dirty="0">
                <a:hlinkClick r:id="rId8"/>
              </a:rPr>
              <a:t>://onlinedegrees.sandiego.edu/ai-impact-on-job-market</a:t>
            </a:r>
            <a:r>
              <a:rPr lang="en-US" sz="1000" dirty="0" smtClean="0">
                <a:hlinkClick r:id="rId8"/>
              </a:rPr>
              <a:t>/</a:t>
            </a:r>
            <a:endParaRPr lang="en-US" sz="1000" dirty="0" smtClean="0"/>
          </a:p>
          <a:p>
            <a:pPr fontAlgn="base"/>
            <a:r>
              <a:rPr lang="en-US" sz="1000" dirty="0">
                <a:hlinkClick r:id="rId9"/>
              </a:rPr>
              <a:t>https://www.forbes.com/councils/forbestechcouncil/2025/01/10/how-artificial-intelligence-is-transforming-the-job-market-a-guide-to-adaptation-and-career-transformation</a:t>
            </a:r>
            <a:r>
              <a:rPr lang="en-US" sz="1000" dirty="0" smtClean="0">
                <a:hlinkClick r:id="rId9"/>
              </a:rPr>
              <a:t>/</a:t>
            </a:r>
            <a:endParaRPr lang="en-US" sz="1000" dirty="0" smtClean="0"/>
          </a:p>
          <a:p>
            <a:pPr fontAlgn="base"/>
            <a:r>
              <a:rPr lang="en-US" sz="1000" dirty="0">
                <a:hlinkClick r:id="rId10"/>
              </a:rPr>
              <a:t>https://</a:t>
            </a:r>
            <a:r>
              <a:rPr lang="en-US" sz="1000" dirty="0" smtClean="0">
                <a:hlinkClick r:id="rId10"/>
              </a:rPr>
              <a:t>mhrc.lums.edu.pk/how-susceptible-pakistans-job-market-ai</a:t>
            </a:r>
            <a:r>
              <a:rPr lang="en-US" sz="1000" dirty="0" smtClean="0"/>
              <a:t>  </a:t>
            </a:r>
          </a:p>
          <a:p>
            <a:pPr fontAlgn="base"/>
            <a:r>
              <a:rPr lang="en-US" sz="1000" dirty="0">
                <a:hlinkClick r:id="rId11"/>
              </a:rPr>
              <a:t>https://</a:t>
            </a:r>
            <a:r>
              <a:rPr lang="en-US" sz="1000" dirty="0" smtClean="0">
                <a:hlinkClick r:id="rId11"/>
              </a:rPr>
              <a:t>www.iedconline.org/clientuploads/EDRP%20Logos/AI_Impact_on_Labor_Markets.pdf</a:t>
            </a:r>
            <a:r>
              <a:rPr lang="en-US" sz="1000" dirty="0" smtClean="0"/>
              <a:t> </a:t>
            </a:r>
            <a:endParaRPr lang="en-US" sz="1000" dirty="0"/>
          </a:p>
        </p:txBody>
      </p:sp>
      <p:sp>
        <p:nvSpPr>
          <p:cNvPr id="66" name="직사각형 65">
            <a:extLst>
              <a:ext uri="{FF2B5EF4-FFF2-40B4-BE49-F238E27FC236}">
                <a16:creationId xmlns:a16="http://schemas.microsoft.com/office/drawing/2014/main" xmlns=""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Career Professional and Industry Trends</a:t>
            </a:r>
            <a:endParaRPr lang="en-US" altLang="x-none"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12"/>
          <a:stretch>
            <a:fillRect/>
          </a:stretch>
        </p:blipFill>
        <p:spPr>
          <a:xfrm>
            <a:off x="4679092" y="1078812"/>
            <a:ext cx="7581448" cy="2845039"/>
          </a:xfrm>
          <a:prstGeom prst="rect">
            <a:avLst/>
          </a:prstGeom>
        </p:spPr>
      </p:pic>
      <p:pic>
        <p:nvPicPr>
          <p:cNvPr id="6" name="Picture 5"/>
          <p:cNvPicPr>
            <a:picLocks noChangeAspect="1"/>
          </p:cNvPicPr>
          <p:nvPr/>
        </p:nvPicPr>
        <p:blipFill>
          <a:blip r:embed="rId13"/>
          <a:stretch>
            <a:fillRect/>
          </a:stretch>
        </p:blipFill>
        <p:spPr>
          <a:xfrm>
            <a:off x="10588324" y="1170549"/>
            <a:ext cx="1362075" cy="466725"/>
          </a:xfrm>
          <a:prstGeom prst="rect">
            <a:avLst/>
          </a:prstGeom>
        </p:spPr>
      </p:pic>
      <p:pic>
        <p:nvPicPr>
          <p:cNvPr id="7" name="Picture 6"/>
          <p:cNvPicPr>
            <a:picLocks noChangeAspect="1"/>
          </p:cNvPicPr>
          <p:nvPr/>
        </p:nvPicPr>
        <p:blipFill>
          <a:blip r:embed="rId14"/>
          <a:stretch>
            <a:fillRect/>
          </a:stretch>
        </p:blipFill>
        <p:spPr>
          <a:xfrm>
            <a:off x="9376" y="5160138"/>
            <a:ext cx="1952625" cy="685800"/>
          </a:xfrm>
          <a:prstGeom prst="rect">
            <a:avLst/>
          </a:prstGeom>
        </p:spPr>
      </p:pic>
      <p:pic>
        <p:nvPicPr>
          <p:cNvPr id="8" name="Picture 7"/>
          <p:cNvPicPr>
            <a:picLocks noChangeAspect="1"/>
          </p:cNvPicPr>
          <p:nvPr/>
        </p:nvPicPr>
        <p:blipFill>
          <a:blip r:embed="rId15"/>
          <a:stretch>
            <a:fillRect/>
          </a:stretch>
        </p:blipFill>
        <p:spPr>
          <a:xfrm>
            <a:off x="1962001" y="5267331"/>
            <a:ext cx="1524000" cy="485775"/>
          </a:xfrm>
          <a:prstGeom prst="rect">
            <a:avLst/>
          </a:prstGeom>
        </p:spPr>
      </p:pic>
      <p:pic>
        <p:nvPicPr>
          <p:cNvPr id="9" name="Picture 8"/>
          <p:cNvPicPr>
            <a:picLocks noChangeAspect="1"/>
          </p:cNvPicPr>
          <p:nvPr/>
        </p:nvPicPr>
        <p:blipFill>
          <a:blip r:embed="rId16"/>
          <a:stretch>
            <a:fillRect/>
          </a:stretch>
        </p:blipFill>
        <p:spPr>
          <a:xfrm>
            <a:off x="3590408" y="5124552"/>
            <a:ext cx="1280469" cy="705343"/>
          </a:xfrm>
          <a:prstGeom prst="rect">
            <a:avLst/>
          </a:prstGeom>
        </p:spPr>
      </p:pic>
      <p:pic>
        <p:nvPicPr>
          <p:cNvPr id="10" name="Picture 9"/>
          <p:cNvPicPr>
            <a:picLocks noChangeAspect="1"/>
          </p:cNvPicPr>
          <p:nvPr/>
        </p:nvPicPr>
        <p:blipFill>
          <a:blip r:embed="rId17"/>
          <a:stretch>
            <a:fillRect/>
          </a:stretch>
        </p:blipFill>
        <p:spPr>
          <a:xfrm>
            <a:off x="5040238" y="5302985"/>
            <a:ext cx="3429578" cy="434379"/>
          </a:xfrm>
          <a:prstGeom prst="rect">
            <a:avLst/>
          </a:prstGeom>
        </p:spPr>
      </p:pic>
      <p:sp>
        <p:nvSpPr>
          <p:cNvPr id="11" name="Rectangle 10"/>
          <p:cNvSpPr/>
          <p:nvPr/>
        </p:nvSpPr>
        <p:spPr>
          <a:xfrm>
            <a:off x="9376" y="5773091"/>
            <a:ext cx="3869393" cy="276999"/>
          </a:xfrm>
          <a:prstGeom prst="rect">
            <a:avLst/>
          </a:prstGeom>
        </p:spPr>
        <p:txBody>
          <a:bodyPr wrap="none">
            <a:spAutoFit/>
          </a:bodyPr>
          <a:lstStyle/>
          <a:p>
            <a:r>
              <a:rPr lang="en-US" sz="1200" b="1" dirty="0" smtClean="0"/>
              <a:t>Dynamics of AI Power economy and ecosystems </a:t>
            </a:r>
            <a:r>
              <a:rPr lang="en-US" sz="1200" b="1" dirty="0"/>
              <a:t>- Reference: </a:t>
            </a:r>
          </a:p>
        </p:txBody>
      </p:sp>
      <p:pic>
        <p:nvPicPr>
          <p:cNvPr id="12" name="Picture 11"/>
          <p:cNvPicPr>
            <a:picLocks noChangeAspect="1"/>
          </p:cNvPicPr>
          <p:nvPr/>
        </p:nvPicPr>
        <p:blipFill>
          <a:blip r:embed="rId18"/>
          <a:stretch>
            <a:fillRect/>
          </a:stretch>
        </p:blipFill>
        <p:spPr>
          <a:xfrm>
            <a:off x="6704281" y="3547991"/>
            <a:ext cx="5487719" cy="1754994"/>
          </a:xfrm>
          <a:prstGeom prst="rect">
            <a:avLst/>
          </a:prstGeom>
        </p:spPr>
      </p:pic>
    </p:spTree>
    <p:extLst>
      <p:ext uri="{BB962C8B-B14F-4D97-AF65-F5344CB8AC3E}">
        <p14:creationId xmlns:p14="http://schemas.microsoft.com/office/powerpoint/2010/main" val="3117311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67466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Modern </a:t>
            </a:r>
            <a:r>
              <a:rPr lang="en-US" altLang="x-none" sz="2800" dirty="0" err="1" smtClean="0">
                <a:solidFill>
                  <a:schemeClr val="bg1"/>
                </a:solidFill>
                <a:latin typeface="+mj-lt"/>
                <a:cs typeface="Calibri" panose="020F0502020204030204" pitchFamily="34" charset="0"/>
              </a:rPr>
              <a:t>SaaS</a:t>
            </a:r>
            <a:r>
              <a:rPr lang="en-US" altLang="x-none" sz="2800" dirty="0" smtClean="0">
                <a:solidFill>
                  <a:schemeClr val="bg1"/>
                </a:solidFill>
                <a:latin typeface="+mj-lt"/>
                <a:cs typeface="Calibri" panose="020F0502020204030204" pitchFamily="34" charset="0"/>
              </a:rPr>
              <a:t> AI Development Services</a:t>
            </a:r>
            <a:endParaRPr lang="x-none" altLang="en-US" sz="2800" dirty="0">
              <a:solidFill>
                <a:schemeClr val="bg1"/>
              </a:solidFill>
              <a:latin typeface="+mj-lt"/>
              <a:cs typeface="Calibri" panose="020F0502020204030204" pitchFamily="34" charset="0"/>
            </a:endParaRPr>
          </a:p>
        </p:txBody>
      </p:sp>
      <p:sp>
        <p:nvSpPr>
          <p:cNvPr id="2" name="TextBox 1"/>
          <p:cNvSpPr txBox="1"/>
          <p:nvPr/>
        </p:nvSpPr>
        <p:spPr>
          <a:xfrm>
            <a:off x="103291" y="872341"/>
            <a:ext cx="7635241" cy="4247317"/>
          </a:xfrm>
          <a:prstGeom prst="rect">
            <a:avLst/>
          </a:prstGeom>
          <a:noFill/>
        </p:spPr>
        <p:txBody>
          <a:bodyPr wrap="square" rtlCol="0">
            <a:spAutoFit/>
          </a:bodyPr>
          <a:lstStyle/>
          <a:p>
            <a:pPr fontAlgn="base"/>
            <a:r>
              <a:rPr lang="en-US" b="1" dirty="0" err="1"/>
              <a:t>SaaS</a:t>
            </a:r>
            <a:r>
              <a:rPr lang="en-US" b="1" dirty="0"/>
              <a:t> AI Development Platform : </a:t>
            </a:r>
            <a:r>
              <a:rPr lang="en-US" b="1" dirty="0" err="1"/>
              <a:t>MicroSoft</a:t>
            </a:r>
            <a:r>
              <a:rPr lang="en-US" b="1" dirty="0"/>
              <a:t> </a:t>
            </a:r>
            <a:r>
              <a:rPr lang="en-US" b="1" dirty="0" err="1"/>
              <a:t>vs</a:t>
            </a:r>
            <a:r>
              <a:rPr lang="en-US" b="1" dirty="0"/>
              <a:t> Google </a:t>
            </a:r>
            <a:r>
              <a:rPr lang="en-US" b="1" dirty="0" err="1"/>
              <a:t>vs</a:t>
            </a:r>
            <a:r>
              <a:rPr lang="en-US" b="1" dirty="0"/>
              <a:t> Amazon </a:t>
            </a:r>
            <a:r>
              <a:rPr lang="en-US" b="1" dirty="0" err="1"/>
              <a:t>vs</a:t>
            </a:r>
            <a:r>
              <a:rPr lang="en-US" b="1" dirty="0"/>
              <a:t> Oracle </a:t>
            </a:r>
            <a:r>
              <a:rPr lang="en-US" b="1" dirty="0" err="1"/>
              <a:t>vs</a:t>
            </a:r>
            <a:r>
              <a:rPr lang="en-US" b="1" dirty="0"/>
              <a:t> IBM</a:t>
            </a:r>
            <a:r>
              <a:rPr lang="en-US" dirty="0"/>
              <a:t> </a:t>
            </a:r>
            <a:endParaRPr lang="en-US" dirty="0" smtClean="0"/>
          </a:p>
          <a:p>
            <a:pPr fontAlgn="base"/>
            <a:endParaRPr lang="en-US" dirty="0"/>
          </a:p>
          <a:p>
            <a:pPr marL="285750" indent="-285750" fontAlgn="base">
              <a:buFont typeface="Wingdings" panose="05000000000000000000" pitchFamily="2" charset="2"/>
              <a:buChar char="q"/>
            </a:pPr>
            <a:r>
              <a:rPr lang="en-US" dirty="0"/>
              <a:t>Microsoft – Azure AI Services: </a:t>
            </a:r>
          </a:p>
          <a:p>
            <a:pPr fontAlgn="base"/>
            <a:r>
              <a:rPr lang="en-US" dirty="0" smtClean="0">
                <a:hlinkClick r:id="rId3"/>
              </a:rPr>
              <a:t>https</a:t>
            </a:r>
            <a:r>
              <a:rPr lang="en-US" dirty="0">
                <a:hlinkClick r:id="rId3"/>
              </a:rPr>
              <a:t>://azure.microsoft.com/en-us/solutions/ai/</a:t>
            </a:r>
            <a:r>
              <a:rPr lang="en-US" dirty="0"/>
              <a:t> </a:t>
            </a:r>
          </a:p>
          <a:p>
            <a:pPr marL="285750" indent="-285750" fontAlgn="base">
              <a:buFont typeface="Wingdings" panose="05000000000000000000" pitchFamily="2" charset="2"/>
              <a:buChar char="q"/>
            </a:pPr>
            <a:r>
              <a:rPr lang="en-US" dirty="0"/>
              <a:t>Google AI services: </a:t>
            </a:r>
            <a:endParaRPr lang="en-US" dirty="0" smtClean="0"/>
          </a:p>
          <a:p>
            <a:pPr fontAlgn="base"/>
            <a:r>
              <a:rPr lang="en-US" dirty="0" smtClean="0">
                <a:hlinkClick r:id="rId4"/>
              </a:rPr>
              <a:t>https</a:t>
            </a:r>
            <a:r>
              <a:rPr lang="en-US" dirty="0">
                <a:hlinkClick r:id="rId4"/>
              </a:rPr>
              <a:t>://cloud.google.com/products/ai/</a:t>
            </a:r>
            <a:r>
              <a:rPr lang="en-US" dirty="0"/>
              <a:t> </a:t>
            </a:r>
          </a:p>
          <a:p>
            <a:pPr marL="285750" indent="-285750" fontAlgn="base">
              <a:buFont typeface="Wingdings" panose="05000000000000000000" pitchFamily="2" charset="2"/>
              <a:buChar char="q"/>
            </a:pPr>
            <a:r>
              <a:rPr lang="en-US" dirty="0"/>
              <a:t>Amazon AI Services </a:t>
            </a:r>
            <a:endParaRPr lang="en-US" dirty="0" smtClean="0"/>
          </a:p>
          <a:p>
            <a:pPr fontAlgn="base"/>
            <a:r>
              <a:rPr lang="en-US" dirty="0" smtClean="0">
                <a:hlinkClick r:id="rId5"/>
              </a:rPr>
              <a:t>https</a:t>
            </a:r>
            <a:r>
              <a:rPr lang="en-US" dirty="0">
                <a:hlinkClick r:id="rId5"/>
              </a:rPr>
              <a:t>://aws.amazon.com/ai/services/</a:t>
            </a:r>
            <a:r>
              <a:rPr lang="en-US" dirty="0"/>
              <a:t> </a:t>
            </a:r>
          </a:p>
          <a:p>
            <a:pPr marL="285750" indent="-285750" fontAlgn="base">
              <a:buFont typeface="Wingdings" panose="05000000000000000000" pitchFamily="2" charset="2"/>
              <a:buChar char="q"/>
            </a:pPr>
            <a:r>
              <a:rPr lang="en-US" dirty="0"/>
              <a:t>Oracle AI Services: </a:t>
            </a:r>
            <a:endParaRPr lang="en-US" dirty="0" smtClean="0"/>
          </a:p>
          <a:p>
            <a:pPr fontAlgn="base"/>
            <a:r>
              <a:rPr lang="en-US" dirty="0" smtClean="0">
                <a:hlinkClick r:id="rId6"/>
              </a:rPr>
              <a:t>https</a:t>
            </a:r>
            <a:r>
              <a:rPr lang="en-US" dirty="0">
                <a:hlinkClick r:id="rId6"/>
              </a:rPr>
              <a:t>://www.oracle.com/artificial-intelligence/ai-services/</a:t>
            </a:r>
            <a:r>
              <a:rPr lang="en-US" dirty="0"/>
              <a:t> </a:t>
            </a:r>
          </a:p>
          <a:p>
            <a:pPr marL="285750" indent="-285750" fontAlgn="base">
              <a:buFont typeface="Wingdings" panose="05000000000000000000" pitchFamily="2" charset="2"/>
              <a:buChar char="q"/>
            </a:pPr>
            <a:r>
              <a:rPr lang="en-US" dirty="0"/>
              <a:t>IBM AI Services: </a:t>
            </a:r>
          </a:p>
          <a:p>
            <a:pPr fontAlgn="base"/>
            <a:r>
              <a:rPr lang="en-US" dirty="0">
                <a:hlinkClick r:id="rId7"/>
              </a:rPr>
              <a:t>https://www.ibm.com/artificial-intelligence</a:t>
            </a:r>
            <a:r>
              <a:rPr lang="en-US" dirty="0"/>
              <a:t> </a:t>
            </a:r>
          </a:p>
          <a:p>
            <a:pPr fontAlgn="base"/>
            <a:r>
              <a:rPr lang="en-US" dirty="0"/>
              <a:t> </a:t>
            </a:r>
            <a:endParaRPr lang="en-US" dirty="0" smtClean="0"/>
          </a:p>
          <a:p>
            <a:pPr fontAlgn="base"/>
            <a:r>
              <a:rPr lang="en-US" dirty="0" smtClean="0"/>
              <a:t>Azure AI services – are included with training tasks.</a:t>
            </a:r>
            <a:endParaRPr lang="en-US" dirty="0"/>
          </a:p>
          <a:p>
            <a:endParaRPr lang="en-US" dirty="0"/>
          </a:p>
        </p:txBody>
      </p:sp>
      <p:pic>
        <p:nvPicPr>
          <p:cNvPr id="3" name="Picture 2"/>
          <p:cNvPicPr>
            <a:picLocks noChangeAspect="1"/>
          </p:cNvPicPr>
          <p:nvPr/>
        </p:nvPicPr>
        <p:blipFill>
          <a:blip r:embed="rId8"/>
          <a:stretch>
            <a:fillRect/>
          </a:stretch>
        </p:blipFill>
        <p:spPr>
          <a:xfrm>
            <a:off x="6553200" y="556260"/>
            <a:ext cx="6903720" cy="4932478"/>
          </a:xfrm>
          <a:prstGeom prst="rect">
            <a:avLst/>
          </a:prstGeom>
        </p:spPr>
      </p:pic>
      <p:sp>
        <p:nvSpPr>
          <p:cNvPr id="5" name="Rectangle 4"/>
          <p:cNvSpPr/>
          <p:nvPr/>
        </p:nvSpPr>
        <p:spPr>
          <a:xfrm>
            <a:off x="6835140" y="5504737"/>
            <a:ext cx="6096000" cy="600164"/>
          </a:xfrm>
          <a:prstGeom prst="rect">
            <a:avLst/>
          </a:prstGeom>
        </p:spPr>
        <p:txBody>
          <a:bodyPr>
            <a:spAutoFit/>
          </a:bodyPr>
          <a:lstStyle/>
          <a:p>
            <a:r>
              <a:rPr lang="en-US" sz="1100" dirty="0" smtClean="0">
                <a:hlinkClick r:id="rId9"/>
              </a:rPr>
              <a:t>References: </a:t>
            </a:r>
          </a:p>
          <a:p>
            <a:r>
              <a:rPr lang="en-US" sz="1100" dirty="0" smtClean="0">
                <a:hlinkClick r:id="rId9"/>
              </a:rPr>
              <a:t>https://www.redhat.com/en/topics/cloud-computing/iaas-vs-paas-vs-saas</a:t>
            </a:r>
            <a:r>
              <a:rPr lang="en-US" sz="1100" dirty="0" smtClean="0"/>
              <a:t> </a:t>
            </a:r>
          </a:p>
          <a:p>
            <a:r>
              <a:rPr lang="en-US" sz="1100" dirty="0" smtClean="0">
                <a:hlinkClick r:id="rId10"/>
              </a:rPr>
              <a:t>https</a:t>
            </a:r>
            <a:r>
              <a:rPr lang="en-US" sz="1100" dirty="0">
                <a:hlinkClick r:id="rId10"/>
              </a:rPr>
              <a:t>://www.bmc.com/blogs/saas-vs-paas-vs-iaas-whats-the-difference-and-how-to-choose</a:t>
            </a:r>
            <a:r>
              <a:rPr lang="en-US" sz="1100" dirty="0" smtClean="0">
                <a:hlinkClick r:id="rId10"/>
              </a:rPr>
              <a:t>/</a:t>
            </a:r>
            <a:r>
              <a:rPr lang="en-US" sz="1100" dirty="0" smtClean="0"/>
              <a:t> </a:t>
            </a:r>
            <a:endParaRPr lang="en-US" sz="1100" dirty="0"/>
          </a:p>
        </p:txBody>
      </p:sp>
    </p:spTree>
    <p:extLst>
      <p:ext uri="{BB962C8B-B14F-4D97-AF65-F5344CB8AC3E}">
        <p14:creationId xmlns:p14="http://schemas.microsoft.com/office/powerpoint/2010/main" val="1975480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954107"/>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Standard alone  Development Services, </a:t>
            </a:r>
          </a:p>
          <a:p>
            <a:r>
              <a:rPr lang="en-US" altLang="x-none" sz="2800" dirty="0" smtClean="0">
                <a:solidFill>
                  <a:schemeClr val="bg1"/>
                </a:solidFill>
                <a:latin typeface="+mj-lt"/>
                <a:cs typeface="Calibri" panose="020F0502020204030204" pitchFamily="34" charset="0"/>
              </a:rPr>
              <a:t>Platform, Framework</a:t>
            </a:r>
            <a:endParaRPr lang="x-none" altLang="en-US"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4064000" y="1251776"/>
            <a:ext cx="8435218" cy="3581482"/>
          </a:xfrm>
          <a:prstGeom prst="rect">
            <a:avLst/>
          </a:prstGeom>
        </p:spPr>
      </p:pic>
      <p:sp>
        <p:nvSpPr>
          <p:cNvPr id="7" name="Rectangle 6"/>
          <p:cNvSpPr/>
          <p:nvPr/>
        </p:nvSpPr>
        <p:spPr>
          <a:xfrm>
            <a:off x="298751" y="4809944"/>
            <a:ext cx="8496905" cy="2031325"/>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4"/>
              </a:rPr>
              <a:t>References:</a:t>
            </a:r>
          </a:p>
          <a:p>
            <a:pPr fontAlgn="base"/>
            <a:r>
              <a:rPr lang="en-US" dirty="0" smtClean="0">
                <a:solidFill>
                  <a:srgbClr val="467886"/>
                </a:solidFill>
                <a:latin typeface="Calibri" panose="020F0502020204030204" pitchFamily="34" charset="0"/>
                <a:hlinkClick r:id="rId4"/>
              </a:rPr>
              <a:t>https</a:t>
            </a:r>
            <a:r>
              <a:rPr lang="en-US" dirty="0">
                <a:solidFill>
                  <a:srgbClr val="467886"/>
                </a:solidFill>
                <a:latin typeface="Calibri" panose="020F0502020204030204" pitchFamily="34" charset="0"/>
                <a:hlinkClick r:id="rId4"/>
              </a:rPr>
              <a:t>://dagshub.com/blog/top-ai-frameworks-and-libraries/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https://www.splunk.com/en_us/blog/learn/ai-frameworks.html</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6"/>
              </a:rPr>
              <a:t>https://www.geeksforgeeks.org/top-artificial-intelligence-frameworks/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7"/>
              </a:rPr>
              <a:t>https://5ly.co/blog/best-ai-frameworks/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8"/>
              </a:rPr>
              <a:t>https://clockwise.software/blog/artificial-intelligence-framework/</a:t>
            </a:r>
            <a:r>
              <a:rPr lang="en-US" dirty="0">
                <a:solidFill>
                  <a:srgbClr val="000000"/>
                </a:solidFill>
                <a:latin typeface="Calibri" panose="020F0502020204030204" pitchFamily="34" charset="0"/>
              </a:rPr>
              <a:t> </a:t>
            </a:r>
          </a:p>
          <a:p>
            <a:pPr fontAlgn="base"/>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20804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a16="http://schemas.microsoft.com/office/drawing/2014/main" xmlns=""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0144125" cy="6858000"/>
          </a:xfrm>
        </p:spPr>
      </p:pic>
      <p:sp>
        <p:nvSpPr>
          <p:cNvPr id="22" name="직사각형 21">
            <a:extLst>
              <a:ext uri="{FF2B5EF4-FFF2-40B4-BE49-F238E27FC236}">
                <a16:creationId xmlns:a16="http://schemas.microsoft.com/office/drawing/2014/main" xmlns="" id="{9DDC0DF6-FA2E-1F45-BE01-CE4759488BF0}"/>
              </a:ext>
            </a:extLst>
          </p:cNvPr>
          <p:cNvSpPr/>
          <p:nvPr/>
        </p:nvSpPr>
        <p:spPr>
          <a:xfrm>
            <a:off x="0" y="99061"/>
            <a:ext cx="10144125"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sp>
        <p:nvSpPr>
          <p:cNvPr id="12" name="직사각형 11">
            <a:extLst>
              <a:ext uri="{FF2B5EF4-FFF2-40B4-BE49-F238E27FC236}">
                <a16:creationId xmlns:a16="http://schemas.microsoft.com/office/drawing/2014/main" xmlns=""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AI/ML/DL–Framework/Services</a:t>
            </a:r>
            <a:r>
              <a:rPr lang="en-US" altLang="x-none" sz="1600" dirty="0" smtClean="0">
                <a:solidFill>
                  <a:schemeClr val="bg1"/>
                </a:solidFill>
                <a:latin typeface="+mj-lt"/>
                <a:cs typeface="Calibri" panose="020F0502020204030204" pitchFamily="34" charset="0"/>
              </a:rPr>
              <a:t>[Covered in this Course]</a:t>
            </a:r>
            <a:endParaRPr lang="x-none" altLang="en-US" sz="1600" dirty="0">
              <a:solidFill>
                <a:schemeClr val="bg1"/>
              </a:solidFill>
              <a:latin typeface="+mj-lt"/>
              <a:cs typeface="Calibri" panose="020F0502020204030204" pitchFamily="34" charset="0"/>
            </a:endParaRPr>
          </a:p>
        </p:txBody>
      </p:sp>
      <p:sp>
        <p:nvSpPr>
          <p:cNvPr id="8" name="직사각형 11">
            <a:extLst>
              <a:ext uri="{FF2B5EF4-FFF2-40B4-BE49-F238E27FC236}">
                <a16:creationId xmlns:a16="http://schemas.microsoft.com/office/drawing/2014/main" xmlns="" id="{92FF09D5-F28F-5849-B1D4-7C6C6A8292DD}"/>
              </a:ext>
            </a:extLst>
          </p:cNvPr>
          <p:cNvSpPr/>
          <p:nvPr/>
        </p:nvSpPr>
        <p:spPr>
          <a:xfrm>
            <a:off x="0" y="2630547"/>
            <a:ext cx="12090400" cy="2062103"/>
          </a:xfrm>
          <a:prstGeom prst="rect">
            <a:avLst/>
          </a:prstGeom>
        </p:spPr>
        <p:txBody>
          <a:bodyPr wrap="square">
            <a:spAutoFit/>
          </a:bodyPr>
          <a:lstStyle/>
          <a:p>
            <a:r>
              <a:rPr lang="en-US" sz="2800" b="1" dirty="0" err="1">
                <a:solidFill>
                  <a:schemeClr val="bg1"/>
                </a:solidFill>
              </a:rPr>
              <a:t>TensorFlow</a:t>
            </a:r>
            <a:r>
              <a:rPr lang="en-US" sz="2800" b="1" dirty="0">
                <a:solidFill>
                  <a:schemeClr val="bg1"/>
                </a:solidFill>
              </a:rPr>
              <a:t> </a:t>
            </a:r>
            <a:endParaRPr lang="en-US" sz="2800" b="1" dirty="0" smtClean="0">
              <a:solidFill>
                <a:schemeClr val="bg1"/>
              </a:solidFill>
            </a:endParaRPr>
          </a:p>
          <a:p>
            <a:pPr marL="457200" indent="-457200">
              <a:buFont typeface="Wingdings" panose="05000000000000000000" pitchFamily="2" charset="2"/>
              <a:buChar char="q"/>
            </a:pPr>
            <a:r>
              <a:rPr lang="en-US" sz="2400" dirty="0"/>
              <a:t>An end-to-end platform for machine learning</a:t>
            </a:r>
          </a:p>
          <a:p>
            <a:pPr marL="457200" indent="-457200">
              <a:buFont typeface="Wingdings" panose="05000000000000000000" pitchFamily="2" charset="2"/>
              <a:buChar char="q"/>
            </a:pPr>
            <a:r>
              <a:rPr lang="en-US" sz="2400" dirty="0" err="1"/>
              <a:t>TensorFlow</a:t>
            </a:r>
            <a:r>
              <a:rPr lang="en-US" sz="2400" dirty="0"/>
              <a:t> makes it easy to create ML models </a:t>
            </a:r>
            <a:r>
              <a:rPr lang="en-US" sz="2400" dirty="0" smtClean="0"/>
              <a:t>that can </a:t>
            </a:r>
            <a:r>
              <a:rPr lang="en-US" sz="2400" dirty="0"/>
              <a:t>run in any </a:t>
            </a:r>
            <a:endParaRPr lang="en-US" sz="2400" dirty="0" smtClean="0"/>
          </a:p>
          <a:p>
            <a:r>
              <a:rPr lang="en-US" sz="2400" dirty="0"/>
              <a:t> </a:t>
            </a:r>
            <a:r>
              <a:rPr lang="en-US" sz="2400" dirty="0" smtClean="0"/>
              <a:t>      environment.</a:t>
            </a:r>
          </a:p>
          <a:p>
            <a:r>
              <a:rPr lang="en-US" sz="2800" b="1" dirty="0">
                <a:solidFill>
                  <a:schemeClr val="bg1"/>
                </a:solidFill>
              </a:rPr>
              <a:t>	</a:t>
            </a:r>
            <a:r>
              <a:rPr lang="en-US" sz="2800" b="1" dirty="0">
                <a:solidFill>
                  <a:schemeClr val="bg1"/>
                </a:solidFill>
                <a:hlinkClick r:id="rId3"/>
              </a:rPr>
              <a:t>https://www.tensorflow.org</a:t>
            </a:r>
            <a:r>
              <a:rPr lang="en-US" sz="2800" b="1" dirty="0" smtClean="0">
                <a:solidFill>
                  <a:schemeClr val="bg1"/>
                </a:solidFill>
                <a:hlinkClick r:id="rId3"/>
              </a:rPr>
              <a:t>/</a:t>
            </a:r>
            <a:endParaRPr lang="en-US" sz="2800" b="1" dirty="0" smtClean="0">
              <a:solidFill>
                <a:schemeClr val="bg1"/>
              </a:solidFill>
            </a:endParaRPr>
          </a:p>
        </p:txBody>
      </p:sp>
      <p:sp>
        <p:nvSpPr>
          <p:cNvPr id="9" name="직사각형 11">
            <a:extLst>
              <a:ext uri="{FF2B5EF4-FFF2-40B4-BE49-F238E27FC236}">
                <a16:creationId xmlns:a16="http://schemas.microsoft.com/office/drawing/2014/main" xmlns="" id="{92FF09D5-F28F-5849-B1D4-7C6C6A8292DD}"/>
              </a:ext>
            </a:extLst>
          </p:cNvPr>
          <p:cNvSpPr/>
          <p:nvPr/>
        </p:nvSpPr>
        <p:spPr>
          <a:xfrm>
            <a:off x="0" y="640914"/>
            <a:ext cx="12103468" cy="1692771"/>
          </a:xfrm>
          <a:prstGeom prst="rect">
            <a:avLst/>
          </a:prstGeom>
        </p:spPr>
        <p:txBody>
          <a:bodyPr wrap="square">
            <a:spAutoFit/>
          </a:bodyPr>
          <a:lstStyle/>
          <a:p>
            <a:r>
              <a:rPr lang="en-US" sz="2800" b="1" dirty="0" err="1">
                <a:solidFill>
                  <a:schemeClr val="bg1"/>
                </a:solidFill>
              </a:rPr>
              <a:t>Scikit</a:t>
            </a:r>
            <a:r>
              <a:rPr lang="en-US" sz="2800" b="1" dirty="0">
                <a:solidFill>
                  <a:schemeClr val="bg1"/>
                </a:solidFill>
              </a:rPr>
              <a:t>-learn</a:t>
            </a:r>
          </a:p>
          <a:p>
            <a:pPr marL="457200" indent="-457200">
              <a:buFont typeface="Wingdings" panose="05000000000000000000" pitchFamily="2" charset="2"/>
              <a:buChar char="q"/>
            </a:pPr>
            <a:r>
              <a:rPr lang="en-US" sz="2400" dirty="0"/>
              <a:t>Simple and efficient tools for predictive data analysis</a:t>
            </a:r>
          </a:p>
          <a:p>
            <a:pPr marL="457200" indent="-457200">
              <a:buFont typeface="Wingdings" panose="05000000000000000000" pitchFamily="2" charset="2"/>
              <a:buChar char="q"/>
            </a:pPr>
            <a:r>
              <a:rPr lang="en-US" sz="2400" dirty="0"/>
              <a:t>Accessible to everybody, and reusable in various </a:t>
            </a:r>
            <a:r>
              <a:rPr lang="en-US" sz="2400" dirty="0" smtClean="0"/>
              <a:t>contexts</a:t>
            </a:r>
            <a:endParaRPr lang="en-US" sz="2400" dirty="0"/>
          </a:p>
          <a:p>
            <a:r>
              <a:rPr lang="en-US" sz="2800" b="1" dirty="0" smtClean="0">
                <a:solidFill>
                  <a:schemeClr val="bg1"/>
                </a:solidFill>
              </a:rPr>
              <a:t>      </a:t>
            </a:r>
            <a:r>
              <a:rPr lang="en-US" sz="2800" b="1" dirty="0" smtClean="0">
                <a:solidFill>
                  <a:schemeClr val="bg1"/>
                </a:solidFill>
                <a:hlinkClick r:id="rId4"/>
              </a:rPr>
              <a:t>https</a:t>
            </a:r>
            <a:r>
              <a:rPr lang="en-US" sz="2800" b="1" dirty="0">
                <a:solidFill>
                  <a:schemeClr val="bg1"/>
                </a:solidFill>
                <a:hlinkClick r:id="rId4"/>
              </a:rPr>
              <a:t>://</a:t>
            </a:r>
            <a:r>
              <a:rPr lang="en-US" sz="2800" b="1" dirty="0" smtClean="0">
                <a:solidFill>
                  <a:schemeClr val="bg1"/>
                </a:solidFill>
                <a:hlinkClick r:id="rId4"/>
              </a:rPr>
              <a:t>scikit-learn.org</a:t>
            </a:r>
            <a:r>
              <a:rPr lang="en-US" sz="2800" b="1" dirty="0" smtClean="0">
                <a:solidFill>
                  <a:schemeClr val="bg1"/>
                </a:solidFill>
              </a:rPr>
              <a:t> </a:t>
            </a:r>
          </a:p>
        </p:txBody>
      </p:sp>
      <p:sp>
        <p:nvSpPr>
          <p:cNvPr id="2" name="TextBox 1"/>
          <p:cNvSpPr txBox="1"/>
          <p:nvPr/>
        </p:nvSpPr>
        <p:spPr>
          <a:xfrm>
            <a:off x="-428552" y="4602732"/>
            <a:ext cx="12700368" cy="2000548"/>
          </a:xfrm>
          <a:prstGeom prst="rect">
            <a:avLst/>
          </a:prstGeom>
          <a:noFill/>
        </p:spPr>
        <p:txBody>
          <a:bodyPr wrap="square" rtlCol="0">
            <a:spAutoFit/>
          </a:bodyPr>
          <a:lstStyle/>
          <a:p>
            <a:pPr lvl="1"/>
            <a:r>
              <a:rPr lang="en-US" sz="2800" b="1" dirty="0" err="1" smtClean="0">
                <a:solidFill>
                  <a:schemeClr val="bg1"/>
                </a:solidFill>
              </a:rPr>
              <a:t>Keras</a:t>
            </a:r>
            <a:endParaRPr lang="en-US" sz="2800" b="1" dirty="0" smtClean="0">
              <a:solidFill>
                <a:schemeClr val="bg1"/>
              </a:solidFill>
            </a:endParaRPr>
          </a:p>
          <a:p>
            <a:pPr marL="914400" lvl="1" indent="-457200">
              <a:buFont typeface="Wingdings" panose="05000000000000000000" pitchFamily="2" charset="2"/>
              <a:buChar char="q"/>
            </a:pPr>
            <a:r>
              <a:rPr lang="en-US" sz="2400" dirty="0" err="1"/>
              <a:t>Keras</a:t>
            </a:r>
            <a:r>
              <a:rPr lang="en-US" sz="2400" dirty="0"/>
              <a:t> is a deep learning API designed for human beings</a:t>
            </a:r>
            <a:r>
              <a:rPr lang="en-US" sz="2400" dirty="0" smtClean="0"/>
              <a:t>, not </a:t>
            </a:r>
            <a:r>
              <a:rPr lang="en-US" sz="2400" dirty="0"/>
              <a:t>machines. </a:t>
            </a:r>
            <a:r>
              <a:rPr lang="en-US" sz="2400" dirty="0" err="1"/>
              <a:t>Keras</a:t>
            </a:r>
            <a:r>
              <a:rPr lang="en-US" sz="2400" dirty="0"/>
              <a:t> </a:t>
            </a:r>
            <a:endParaRPr lang="en-US" sz="2400" dirty="0" smtClean="0"/>
          </a:p>
          <a:p>
            <a:pPr lvl="1"/>
            <a:r>
              <a:rPr lang="en-US" sz="2400" dirty="0"/>
              <a:t> </a:t>
            </a:r>
            <a:r>
              <a:rPr lang="en-US" sz="2400" dirty="0" smtClean="0"/>
              <a:t>     focuses </a:t>
            </a:r>
            <a:r>
              <a:rPr lang="en-US" sz="2400" dirty="0"/>
              <a:t>on debugging speed, code </a:t>
            </a:r>
            <a:r>
              <a:rPr lang="en-US" sz="2400" dirty="0" smtClean="0"/>
              <a:t>elegance </a:t>
            </a:r>
            <a:r>
              <a:rPr lang="en-US" sz="2400" dirty="0"/>
              <a:t>&amp; conciseness, maintainability</a:t>
            </a:r>
            <a:r>
              <a:rPr lang="en-US" sz="2400" dirty="0" smtClean="0"/>
              <a:t>,</a:t>
            </a:r>
          </a:p>
          <a:p>
            <a:pPr lvl="1"/>
            <a:r>
              <a:rPr lang="en-US" sz="2400" dirty="0"/>
              <a:t> </a:t>
            </a:r>
            <a:r>
              <a:rPr lang="en-US" sz="2400" dirty="0" smtClean="0"/>
              <a:t>     </a:t>
            </a:r>
            <a:r>
              <a:rPr lang="en-US" sz="2400" dirty="0"/>
              <a:t>and </a:t>
            </a:r>
            <a:r>
              <a:rPr lang="en-US" sz="2400" dirty="0" err="1" smtClean="0"/>
              <a:t>deployability</a:t>
            </a:r>
            <a:endParaRPr lang="en-US" sz="2400" dirty="0" smtClean="0"/>
          </a:p>
          <a:p>
            <a:pPr lvl="1"/>
            <a:r>
              <a:rPr lang="en-US" sz="2400" b="1" dirty="0" smtClean="0">
                <a:solidFill>
                  <a:schemeClr val="bg1"/>
                </a:solidFill>
                <a:hlinkClick r:id="rId5"/>
              </a:rPr>
              <a:t>https</a:t>
            </a:r>
            <a:r>
              <a:rPr lang="en-US" sz="2400" b="1" dirty="0">
                <a:solidFill>
                  <a:schemeClr val="bg1"/>
                </a:solidFill>
                <a:hlinkClick r:id="rId5"/>
              </a:rPr>
              <a:t>://keras.io</a:t>
            </a:r>
            <a:r>
              <a:rPr lang="en-US" sz="2400" b="1" dirty="0" smtClean="0">
                <a:solidFill>
                  <a:schemeClr val="bg1"/>
                </a:solidFill>
                <a:hlinkClick r:id="rId5"/>
              </a:rPr>
              <a:t>/</a:t>
            </a:r>
            <a:r>
              <a:rPr lang="en-US" sz="2400" b="1" dirty="0" smtClean="0">
                <a:solidFill>
                  <a:schemeClr val="bg1"/>
                </a:solidFill>
              </a:rPr>
              <a:t>  </a:t>
            </a:r>
            <a:endParaRPr lang="en-US" sz="2400" b="1" dirty="0">
              <a:solidFill>
                <a:schemeClr val="bg1"/>
              </a:solidFill>
            </a:endParaRPr>
          </a:p>
        </p:txBody>
      </p:sp>
    </p:spTree>
    <p:extLst>
      <p:ext uri="{BB962C8B-B14F-4D97-AF65-F5344CB8AC3E}">
        <p14:creationId xmlns:p14="http://schemas.microsoft.com/office/powerpoint/2010/main" val="769892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사용자 지정 1">
      <a:dk1>
        <a:srgbClr val="000000"/>
      </a:dk1>
      <a:lt1>
        <a:srgbClr val="FFFFFF"/>
      </a:lt1>
      <a:dk2>
        <a:srgbClr val="17406D"/>
      </a:dk2>
      <a:lt2>
        <a:srgbClr val="DBEFF9"/>
      </a:lt2>
      <a:accent1>
        <a:srgbClr val="1B396B"/>
      </a:accent1>
      <a:accent2>
        <a:srgbClr val="2A4E9E"/>
      </a:accent2>
      <a:accent3>
        <a:srgbClr val="0BD0D9"/>
      </a:accent3>
      <a:accent4>
        <a:srgbClr val="10CF9B"/>
      </a:accent4>
      <a:accent5>
        <a:srgbClr val="7CCA62"/>
      </a:accent5>
      <a:accent6>
        <a:srgbClr val="A5C249"/>
      </a:accent6>
      <a:hlink>
        <a:srgbClr val="F49100"/>
      </a:hlink>
      <a:folHlink>
        <a:srgbClr val="85DFD0"/>
      </a:folHlink>
    </a:clrScheme>
    <a:fontScheme name="Abril Fatface">
      <a:majorFont>
        <a:latin typeface="Abril Fatface"/>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1073</Words>
  <Application>Microsoft Office PowerPoint</Application>
  <PresentationFormat>Widescreen</PresentationFormat>
  <Paragraphs>284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맑은 고딕</vt:lpstr>
      <vt:lpstr>Calibri</vt:lpstr>
      <vt:lpstr>Abril Fatface</vt:lpstr>
      <vt:lpstr>Segoe UI</vt:lpstr>
      <vt:lpstr>Calibri Light</vt:lpstr>
      <vt:lpstr>Wingdings</vt:lpstr>
      <vt:lpstr>Arial</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Background </vt:lpstr>
      <vt:lpstr>Development Background - 2</vt:lpstr>
      <vt:lpstr>Development– The Python - Way</vt:lpstr>
      <vt:lpstr>What is expected in this Course?</vt:lpstr>
      <vt:lpstr>Which Global Companies Use Python?</vt:lpstr>
      <vt:lpstr>Which Software Houses in Pakistan- Use Python?</vt:lpstr>
      <vt:lpstr>Which Global Software Houses in Pakistan- Planning Big on AI?</vt:lpstr>
      <vt:lpstr>Career Orientation – Based on this – “Full Stack AI” course</vt:lpstr>
      <vt:lpstr>PowerPoint Presentation</vt:lpstr>
    </vt:vector>
  </TitlesOfParts>
  <Manager>Shahzad - Cognitive Convergence</Manager>
  <Company>YESFORM Co.,Ltd.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(Machine Learning &amp; Deep Learning) - Course</dc:title>
  <dc:subject>Powerpoint Templates, Diagram, Chart, Google slides, Keynote</dc:subject>
  <dc:creator>Shahzad - Cognitive Convergence</dc:creator>
  <cp:keywords>Artificial Intelligence (Machine Learning &amp; Deep Learning) - Course</cp:keywords>
  <dc:description>The copyright of this document is at  - Shahzad - Cognitive Convergence. Unauthorized copying may result in legal sanctions.</dc:description>
  <cp:lastModifiedBy>HP</cp:lastModifiedBy>
  <cp:revision>119</cp:revision>
  <dcterms:created xsi:type="dcterms:W3CDTF">2022-01-13T06:34:25Z</dcterms:created>
  <dcterms:modified xsi:type="dcterms:W3CDTF">2025-06-14T03:27:49Z</dcterms:modified>
  <cp:category>Artificial Intelligence (Machine Learning &amp; Deep Learning) - Course</cp:category>
</cp:coreProperties>
</file>